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56" r:id="rId2"/>
    <p:sldId id="260" r:id="rId3"/>
    <p:sldId id="259" r:id="rId4"/>
    <p:sldId id="258" r:id="rId5"/>
    <p:sldId id="257" r:id="rId6"/>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9A9A9"/>
    <a:srgbClr val="FFFFFF"/>
    <a:srgbClr val="E5E6E5"/>
    <a:srgbClr val="2FB6E1"/>
    <a:srgbClr val="F2FBFD"/>
    <a:srgbClr val="2CB6E2"/>
    <a:srgbClr val="3F4040"/>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46"/>
    <p:restoredTop sz="96197"/>
  </p:normalViewPr>
  <p:slideViewPr>
    <p:cSldViewPr snapToGrid="0">
      <p:cViewPr>
        <p:scale>
          <a:sx n="153" d="100"/>
          <a:sy n="153" d="100"/>
        </p:scale>
        <p:origin x="329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GB"/>
              <a:t>Click to edit Master title style</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669E45AC-8F11-0344-B2B0-5730B5AB193F}"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1340617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69E45AC-8F11-0344-B2B0-5730B5AB193F}"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781566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69E45AC-8F11-0344-B2B0-5730B5AB193F}"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1269447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69E45AC-8F11-0344-B2B0-5730B5AB193F}"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2503447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GB"/>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69E45AC-8F11-0344-B2B0-5730B5AB193F}"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3542152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69E45AC-8F11-0344-B2B0-5730B5AB193F}" type="datetimeFigureOut">
              <a:rPr lang="en-US" smtClean="0"/>
              <a:t>8/31/23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663226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GB"/>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69E45AC-8F11-0344-B2B0-5730B5AB193F}" type="datetimeFigureOut">
              <a:rPr lang="en-US" smtClean="0"/>
              <a:t>8/31/23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1189072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669E45AC-8F11-0344-B2B0-5730B5AB193F}" type="datetimeFigureOut">
              <a:rPr lang="en-US" smtClean="0"/>
              <a:t>8/31/23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668903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9E45AC-8F11-0344-B2B0-5730B5AB193F}" type="datetimeFigureOut">
              <a:rPr lang="en-US" smtClean="0"/>
              <a:t>8/31/23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2481679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GB"/>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669E45AC-8F11-0344-B2B0-5730B5AB193F}" type="datetimeFigureOut">
              <a:rPr lang="en-US" smtClean="0"/>
              <a:t>8/31/23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2867834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669E45AC-8F11-0344-B2B0-5730B5AB193F}" type="datetimeFigureOut">
              <a:rPr lang="en-US" smtClean="0"/>
              <a:t>8/31/23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2364100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669E45AC-8F11-0344-B2B0-5730B5AB193F}" type="datetimeFigureOut">
              <a:rPr lang="en-US" smtClean="0"/>
              <a:t>8/31/23</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B8164044-AF0F-8B40-82A6-529BA985688E}" type="slidenum">
              <a:rPr lang="en-US" smtClean="0"/>
              <a:t>‹#›</a:t>
            </a:fld>
            <a:endParaRPr lang="en-US"/>
          </a:p>
        </p:txBody>
      </p:sp>
    </p:spTree>
    <p:extLst>
      <p:ext uri="{BB962C8B-B14F-4D97-AF65-F5344CB8AC3E}">
        <p14:creationId xmlns:p14="http://schemas.microsoft.com/office/powerpoint/2010/main" val="216901910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mailto:arnab.sphs12@gmail.com" TargetMode="External"/><Relationship Id="rId7"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hyperlink" Target="https://github.com/arnab-sphs12" TargetMode="External"/><Relationship Id="rId5" Type="http://schemas.openxmlformats.org/officeDocument/2006/relationships/image" Target="../media/image2.png"/><Relationship Id="rId4" Type="http://schemas.openxmlformats.org/officeDocument/2006/relationships/hyperlink" Target="https://www.linkedin.com/in/arnab-ghosh-522023149/"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mailto:arnab.sphs12@gmail.com" TargetMode="External"/><Relationship Id="rId7"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hyperlink" Target="https://github.com/arnab-sphs12" TargetMode="External"/><Relationship Id="rId5" Type="http://schemas.openxmlformats.org/officeDocument/2006/relationships/image" Target="../media/image2.png"/><Relationship Id="rId4" Type="http://schemas.openxmlformats.org/officeDocument/2006/relationships/hyperlink" Target="https://www.linkedin.com/in/arnab-ghosh-522023149/"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3" Type="http://schemas.openxmlformats.org/officeDocument/2006/relationships/hyperlink" Target="https://www.researchgate.net/profile/Arnab-Ghosh-9/publication/329894062_Comparative_Study_of_Two_Immersed_Boundary_Approaches_in_the_Lattice_Boltzmann_Framework/links/5c20dbf692851c22a34328a3/Comparative-Study-of-Two-Immersed-Boundary-Approaches-in-the-Lattice-Boltzmann-Framework.pdf" TargetMode="External"/><Relationship Id="rId2" Type="http://schemas.openxmlformats.org/officeDocument/2006/relationships/hyperlink" Target="https://doc.global-sci.org/uploads/Issue/CiCP/v33n1/331_349.pdf?code=Fyx0WeIdTy0efv7nhM89jg%3D%3D" TargetMode="External"/><Relationship Id="rId1" Type="http://schemas.openxmlformats.org/officeDocument/2006/relationships/slideLayout" Target="../slideLayouts/slideLayout1.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hyperlink" Target="https://scholar.google.com/citations?user=JSFsXEcAAAAJ&amp;hl=en"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emf"/><Relationship Id="rId1" Type="http://schemas.openxmlformats.org/officeDocument/2006/relationships/slideLayout" Target="../slideLayouts/slideLayout1.xml"/><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45E0B53-D910-F45D-36B9-5E39C531ADAF}"/>
              </a:ext>
            </a:extLst>
          </p:cNvPr>
          <p:cNvSpPr/>
          <p:nvPr/>
        </p:nvSpPr>
        <p:spPr>
          <a:xfrm>
            <a:off x="25898" y="572189"/>
            <a:ext cx="1877209" cy="9235841"/>
          </a:xfrm>
          <a:prstGeom prst="rect">
            <a:avLst/>
          </a:prstGeom>
          <a:solidFill>
            <a:srgbClr val="E5E6E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1C976C2-D778-313A-4524-319476ED3CC5}"/>
              </a:ext>
            </a:extLst>
          </p:cNvPr>
          <p:cNvSpPr/>
          <p:nvPr/>
        </p:nvSpPr>
        <p:spPr>
          <a:xfrm>
            <a:off x="0" y="97970"/>
            <a:ext cx="6858000" cy="1151165"/>
          </a:xfrm>
          <a:prstGeom prst="rect">
            <a:avLst/>
          </a:prstGeom>
          <a:solidFill>
            <a:srgbClr val="3F40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200" dirty="0">
                <a:solidFill>
                  <a:srgbClr val="FFFFFF"/>
                </a:solidFill>
                <a:effectLst/>
                <a:latin typeface="Raleway" pitchFamily="2" charset="77"/>
              </a:rPr>
              <a:t>Arnab </a:t>
            </a:r>
            <a:r>
              <a:rPr lang="en-GB" sz="2200" b="1" dirty="0">
                <a:solidFill>
                  <a:srgbClr val="FFFFFF"/>
                </a:solidFill>
                <a:effectLst/>
                <a:latin typeface="Raleway" pitchFamily="2" charset="77"/>
              </a:rPr>
              <a:t>Ghosh </a:t>
            </a:r>
          </a:p>
          <a:p>
            <a:pPr algn="ctr"/>
            <a:r>
              <a:rPr lang="en-GB" sz="1000" dirty="0">
                <a:effectLst/>
              </a:rPr>
              <a:t>PhD student</a:t>
            </a:r>
          </a:p>
        </p:txBody>
      </p:sp>
      <p:pic>
        <p:nvPicPr>
          <p:cNvPr id="11" name="Picture 10" descr="A person in a red jacket&#10;&#10;Description automatically generated">
            <a:extLst>
              <a:ext uri="{FF2B5EF4-FFF2-40B4-BE49-F238E27FC236}">
                <a16:creationId xmlns:a16="http://schemas.microsoft.com/office/drawing/2014/main" id="{8AFAD934-8547-2E0A-9649-ACDD8BB73AF8}"/>
              </a:ext>
            </a:extLst>
          </p:cNvPr>
          <p:cNvPicPr>
            <a:picLocks noChangeAspect="1"/>
          </p:cNvPicPr>
          <p:nvPr/>
        </p:nvPicPr>
        <p:blipFill>
          <a:blip r:embed="rId2">
            <a:alphaModFix/>
          </a:blip>
          <a:stretch>
            <a:fillRect/>
          </a:stretch>
        </p:blipFill>
        <p:spPr>
          <a:xfrm>
            <a:off x="274637" y="1440871"/>
            <a:ext cx="1235509" cy="1235509"/>
          </a:xfrm>
          <a:prstGeom prst="ellipse">
            <a:avLst/>
          </a:prstGeom>
          <a:ln w="12700">
            <a:solidFill>
              <a:srgbClr val="3F4040"/>
            </a:solidFill>
          </a:ln>
        </p:spPr>
      </p:pic>
      <p:sp>
        <p:nvSpPr>
          <p:cNvPr id="12" name="TextBox 11">
            <a:extLst>
              <a:ext uri="{FF2B5EF4-FFF2-40B4-BE49-F238E27FC236}">
                <a16:creationId xmlns:a16="http://schemas.microsoft.com/office/drawing/2014/main" id="{B6A63515-8E27-7BB0-AD9E-8F1D91D5FBB7}"/>
              </a:ext>
            </a:extLst>
          </p:cNvPr>
          <p:cNvSpPr txBox="1"/>
          <p:nvPr/>
        </p:nvSpPr>
        <p:spPr>
          <a:xfrm>
            <a:off x="94181" y="3083560"/>
            <a:ext cx="1692526" cy="1446550"/>
          </a:xfrm>
          <a:prstGeom prst="rect">
            <a:avLst/>
          </a:prstGeom>
          <a:noFill/>
        </p:spPr>
        <p:txBody>
          <a:bodyPr wrap="square" rtlCol="0">
            <a:spAutoFit/>
          </a:bodyPr>
          <a:lstStyle/>
          <a:p>
            <a:pPr algn="r"/>
            <a:r>
              <a:rPr lang="en-GB" sz="800" dirty="0">
                <a:effectLst/>
                <a:latin typeface="Raleway" pitchFamily="2" charset="77"/>
              </a:rPr>
              <a:t>A passionate PhD student of Applied Physics with experience in programming to solve large scale fluid physics problems, data analysis and visualisation. Possessing youthful exuberance for learning machine learning and actively seeking challenging projects to work on within a team. </a:t>
            </a:r>
            <a:endParaRPr lang="en-GB" sz="800" dirty="0">
              <a:effectLst/>
            </a:endParaRPr>
          </a:p>
        </p:txBody>
      </p:sp>
      <p:sp>
        <p:nvSpPr>
          <p:cNvPr id="16" name="TextBox 15">
            <a:extLst>
              <a:ext uri="{FF2B5EF4-FFF2-40B4-BE49-F238E27FC236}">
                <a16:creationId xmlns:a16="http://schemas.microsoft.com/office/drawing/2014/main" id="{4B0CC2B9-85BE-5248-A898-05AF9C1E4C62}"/>
              </a:ext>
            </a:extLst>
          </p:cNvPr>
          <p:cNvSpPr txBox="1"/>
          <p:nvPr/>
        </p:nvSpPr>
        <p:spPr>
          <a:xfrm>
            <a:off x="990070" y="2868116"/>
            <a:ext cx="691451"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About me</a:t>
            </a:r>
          </a:p>
        </p:txBody>
      </p:sp>
      <p:sp>
        <p:nvSpPr>
          <p:cNvPr id="17" name="TextBox 16">
            <a:extLst>
              <a:ext uri="{FF2B5EF4-FFF2-40B4-BE49-F238E27FC236}">
                <a16:creationId xmlns:a16="http://schemas.microsoft.com/office/drawing/2014/main" id="{B52F9ADC-1614-7965-559F-FC68B538DC1E}"/>
              </a:ext>
            </a:extLst>
          </p:cNvPr>
          <p:cNvSpPr txBox="1"/>
          <p:nvPr/>
        </p:nvSpPr>
        <p:spPr>
          <a:xfrm>
            <a:off x="1055414" y="4743545"/>
            <a:ext cx="626107"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Personal</a:t>
            </a:r>
          </a:p>
        </p:txBody>
      </p:sp>
      <p:sp>
        <p:nvSpPr>
          <p:cNvPr id="18" name="TextBox 17">
            <a:extLst>
              <a:ext uri="{FF2B5EF4-FFF2-40B4-BE49-F238E27FC236}">
                <a16:creationId xmlns:a16="http://schemas.microsoft.com/office/drawing/2014/main" id="{1A4F7175-6DC9-1089-38A6-44A0A383D58D}"/>
              </a:ext>
            </a:extLst>
          </p:cNvPr>
          <p:cNvSpPr txBox="1"/>
          <p:nvPr/>
        </p:nvSpPr>
        <p:spPr>
          <a:xfrm>
            <a:off x="157654" y="4958384"/>
            <a:ext cx="1629051" cy="461665"/>
          </a:xfrm>
          <a:prstGeom prst="rect">
            <a:avLst/>
          </a:prstGeom>
          <a:noFill/>
        </p:spPr>
        <p:txBody>
          <a:bodyPr wrap="square" rtlCol="0">
            <a:spAutoFit/>
          </a:bodyPr>
          <a:lstStyle/>
          <a:p>
            <a:pPr algn="r"/>
            <a:r>
              <a:rPr lang="en-GB" sz="800" dirty="0">
                <a:effectLst/>
                <a:latin typeface="Raleway" pitchFamily="2" charset="77"/>
              </a:rPr>
              <a:t>Arnab Ghosh</a:t>
            </a:r>
          </a:p>
          <a:p>
            <a:pPr algn="r"/>
            <a:r>
              <a:rPr lang="en-GB" sz="800" dirty="0">
                <a:latin typeface="Raleway" pitchFamily="2" charset="77"/>
              </a:rPr>
              <a:t>nationality: Indian</a:t>
            </a:r>
          </a:p>
          <a:p>
            <a:pPr algn="r"/>
            <a:r>
              <a:rPr lang="en-GB" sz="800" dirty="0">
                <a:effectLst/>
                <a:latin typeface="Raleway" pitchFamily="2" charset="77"/>
              </a:rPr>
              <a:t>1993</a:t>
            </a:r>
            <a:endParaRPr lang="en-GB" sz="800" dirty="0">
              <a:effectLst/>
            </a:endParaRPr>
          </a:p>
        </p:txBody>
      </p:sp>
      <p:sp>
        <p:nvSpPr>
          <p:cNvPr id="19" name="TextBox 18">
            <a:extLst>
              <a:ext uri="{FF2B5EF4-FFF2-40B4-BE49-F238E27FC236}">
                <a16:creationId xmlns:a16="http://schemas.microsoft.com/office/drawing/2014/main" id="{69A9E2C4-C7C3-59B8-B586-1D544870564C}"/>
              </a:ext>
            </a:extLst>
          </p:cNvPr>
          <p:cNvSpPr txBox="1"/>
          <p:nvPr/>
        </p:nvSpPr>
        <p:spPr>
          <a:xfrm>
            <a:off x="365547" y="5645820"/>
            <a:ext cx="1315974"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Areas of specialization</a:t>
            </a:r>
          </a:p>
        </p:txBody>
      </p:sp>
      <p:sp>
        <p:nvSpPr>
          <p:cNvPr id="21" name="TextBox 20">
            <a:extLst>
              <a:ext uri="{FF2B5EF4-FFF2-40B4-BE49-F238E27FC236}">
                <a16:creationId xmlns:a16="http://schemas.microsoft.com/office/drawing/2014/main" id="{B50048CF-543C-7D1C-55C7-AD7A74E48489}"/>
              </a:ext>
            </a:extLst>
          </p:cNvPr>
          <p:cNvSpPr txBox="1"/>
          <p:nvPr/>
        </p:nvSpPr>
        <p:spPr>
          <a:xfrm>
            <a:off x="157654" y="5861264"/>
            <a:ext cx="1629051" cy="338554"/>
          </a:xfrm>
          <a:prstGeom prst="rect">
            <a:avLst/>
          </a:prstGeom>
          <a:noFill/>
        </p:spPr>
        <p:txBody>
          <a:bodyPr wrap="square" rtlCol="0">
            <a:spAutoFit/>
          </a:bodyPr>
          <a:lstStyle/>
          <a:p>
            <a:pPr algn="r"/>
            <a:r>
              <a:rPr lang="en-GB" sz="800" dirty="0">
                <a:effectLst/>
                <a:latin typeface="Raleway" pitchFamily="2" charset="77"/>
              </a:rPr>
              <a:t>Engineer </a:t>
            </a:r>
            <a:r>
              <a:rPr lang="en-GB" sz="800" b="1" dirty="0">
                <a:effectLst/>
                <a:latin typeface="Courier" pitchFamily="2" charset="0"/>
              </a:rPr>
              <a:t>⋅</a:t>
            </a:r>
            <a:r>
              <a:rPr lang="en-GB" sz="800" dirty="0">
                <a:effectLst/>
                <a:latin typeface="Raleway" pitchFamily="2" charset="77"/>
              </a:rPr>
              <a:t> Physicist </a:t>
            </a:r>
          </a:p>
          <a:p>
            <a:pPr algn="r"/>
            <a:r>
              <a:rPr lang="en-GB" sz="800" b="1" dirty="0">
                <a:effectLst/>
                <a:latin typeface="Courier" pitchFamily="2" charset="0"/>
              </a:rPr>
              <a:t>⋅</a:t>
            </a:r>
            <a:r>
              <a:rPr lang="en-GB" sz="800" dirty="0">
                <a:effectLst/>
                <a:latin typeface="Raleway" pitchFamily="2" charset="77"/>
              </a:rPr>
              <a:t> Programmer</a:t>
            </a:r>
            <a:endParaRPr lang="en-GB" sz="800" dirty="0">
              <a:effectLst/>
            </a:endParaRPr>
          </a:p>
        </p:txBody>
      </p:sp>
      <p:sp>
        <p:nvSpPr>
          <p:cNvPr id="22" name="TextBox 21">
            <a:extLst>
              <a:ext uri="{FF2B5EF4-FFF2-40B4-BE49-F238E27FC236}">
                <a16:creationId xmlns:a16="http://schemas.microsoft.com/office/drawing/2014/main" id="{4BE56B9D-D86D-66AE-76E2-A4B7BB310B09}"/>
              </a:ext>
            </a:extLst>
          </p:cNvPr>
          <p:cNvSpPr txBox="1"/>
          <p:nvPr/>
        </p:nvSpPr>
        <p:spPr>
          <a:xfrm>
            <a:off x="786105" y="6399549"/>
            <a:ext cx="895416"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Competencies</a:t>
            </a:r>
          </a:p>
        </p:txBody>
      </p:sp>
      <p:sp>
        <p:nvSpPr>
          <p:cNvPr id="23" name="TextBox 22">
            <a:extLst>
              <a:ext uri="{FF2B5EF4-FFF2-40B4-BE49-F238E27FC236}">
                <a16:creationId xmlns:a16="http://schemas.microsoft.com/office/drawing/2014/main" id="{1B190BF2-6676-F788-C8E7-9E0708638A77}"/>
              </a:ext>
            </a:extLst>
          </p:cNvPr>
          <p:cNvSpPr txBox="1"/>
          <p:nvPr/>
        </p:nvSpPr>
        <p:spPr>
          <a:xfrm>
            <a:off x="94179" y="6614993"/>
            <a:ext cx="1692526" cy="830997"/>
          </a:xfrm>
          <a:prstGeom prst="rect">
            <a:avLst/>
          </a:prstGeom>
          <a:noFill/>
        </p:spPr>
        <p:txBody>
          <a:bodyPr wrap="square" rtlCol="0">
            <a:spAutoFit/>
          </a:bodyPr>
          <a:lstStyle/>
          <a:p>
            <a:pPr algn="r"/>
            <a:r>
              <a:rPr lang="en-GB" sz="800" dirty="0">
                <a:effectLst/>
                <a:latin typeface="Courier" pitchFamily="2" charset="0"/>
                <a:cs typeface="Courier New" panose="02070309020205020404" pitchFamily="49" charset="0"/>
              </a:rPr>
              <a:t>C / Python </a:t>
            </a:r>
            <a:r>
              <a:rPr lang="en-GB" sz="800" dirty="0">
                <a:latin typeface="Courier" pitchFamily="2" charset="0"/>
                <a:cs typeface="Courier New" panose="02070309020205020404" pitchFamily="49" charset="0"/>
              </a:rPr>
              <a:t>/ </a:t>
            </a:r>
            <a:r>
              <a:rPr lang="en-GB" sz="800" dirty="0">
                <a:effectLst/>
                <a:latin typeface="Courier" pitchFamily="2" charset="0"/>
                <a:cs typeface="Courier New" panose="02070309020205020404" pitchFamily="49" charset="0"/>
              </a:rPr>
              <a:t>Linux</a:t>
            </a:r>
          </a:p>
          <a:p>
            <a:pPr algn="r"/>
            <a:r>
              <a:rPr lang="en-GB" sz="800" dirty="0">
                <a:latin typeface="Courier" pitchFamily="2" charset="0"/>
                <a:cs typeface="Courier New" panose="02070309020205020404" pitchFamily="49" charset="0"/>
              </a:rPr>
              <a:t>Git / Bash / </a:t>
            </a:r>
            <a:r>
              <a:rPr lang="en-GB" sz="800" dirty="0" err="1">
                <a:latin typeface="Courier" pitchFamily="2" charset="0"/>
                <a:cs typeface="Courier New" panose="02070309020205020404" pitchFamily="49" charset="0"/>
              </a:rPr>
              <a:t>OpenMPI</a:t>
            </a:r>
            <a:endParaRPr lang="en-GB" sz="800" dirty="0">
              <a:latin typeface="Courier" pitchFamily="2" charset="0"/>
              <a:cs typeface="Courier New" panose="02070309020205020404" pitchFamily="49" charset="0"/>
            </a:endParaRPr>
          </a:p>
          <a:p>
            <a:pPr algn="r"/>
            <a:r>
              <a:rPr lang="en-GB" sz="800" b="0" dirty="0">
                <a:latin typeface="Courier" pitchFamily="2" charset="0"/>
                <a:cs typeface="Courier New" panose="02070309020205020404" pitchFamily="49" charset="0"/>
              </a:rPr>
              <a:t>SSH-clients / LaTeX</a:t>
            </a:r>
          </a:p>
          <a:p>
            <a:pPr algn="r"/>
            <a:r>
              <a:rPr lang="en-GB" sz="800" dirty="0">
                <a:effectLst/>
                <a:latin typeface="Courier" pitchFamily="2" charset="0"/>
                <a:cs typeface="Courier New" panose="02070309020205020404" pitchFamily="49" charset="0"/>
              </a:rPr>
              <a:t>NumPy </a:t>
            </a:r>
            <a:r>
              <a:rPr lang="en-GB" sz="800" dirty="0">
                <a:latin typeface="Courier" pitchFamily="2" charset="0"/>
                <a:cs typeface="Courier New" panose="02070309020205020404" pitchFamily="49" charset="0"/>
              </a:rPr>
              <a:t>/ </a:t>
            </a:r>
            <a:r>
              <a:rPr lang="en-GB" sz="800" dirty="0">
                <a:effectLst/>
                <a:latin typeface="Courier" pitchFamily="2" charset="0"/>
                <a:cs typeface="Courier New" panose="02070309020205020404" pitchFamily="49" charset="0"/>
              </a:rPr>
              <a:t>Matplotlib</a:t>
            </a:r>
            <a:r>
              <a:rPr lang="en-GB" sz="800" dirty="0">
                <a:latin typeface="Courier" pitchFamily="2" charset="0"/>
                <a:cs typeface="Courier New" panose="02070309020205020404" pitchFamily="49" charset="0"/>
              </a:rPr>
              <a:t> </a:t>
            </a:r>
            <a:r>
              <a:rPr lang="en-GB" sz="800" dirty="0" err="1">
                <a:latin typeface="Courier" pitchFamily="2" charset="0"/>
                <a:cs typeface="Courier New" panose="02070309020205020404" pitchFamily="49" charset="0"/>
              </a:rPr>
              <a:t>Paraview</a:t>
            </a:r>
            <a:r>
              <a:rPr lang="en-GB" sz="800" dirty="0">
                <a:latin typeface="Courier" pitchFamily="2" charset="0"/>
                <a:cs typeface="Courier New" panose="02070309020205020404" pitchFamily="49" charset="0"/>
              </a:rPr>
              <a:t> / </a:t>
            </a:r>
            <a:r>
              <a:rPr lang="en-GB" sz="800" dirty="0">
                <a:effectLst/>
                <a:latin typeface="Courier" pitchFamily="2" charset="0"/>
                <a:cs typeface="Courier New" panose="02070309020205020404" pitchFamily="49" charset="0"/>
              </a:rPr>
              <a:t>MS Office</a:t>
            </a:r>
          </a:p>
          <a:p>
            <a:pPr algn="r"/>
            <a:r>
              <a:rPr lang="en-GB" sz="800" dirty="0">
                <a:effectLst/>
                <a:latin typeface="Courier" pitchFamily="2" charset="0"/>
                <a:cs typeface="Courier New" panose="02070309020205020404" pitchFamily="49" charset="0"/>
              </a:rPr>
              <a:t>SolidWorks </a:t>
            </a:r>
            <a:r>
              <a:rPr lang="en-GB" sz="800" dirty="0">
                <a:latin typeface="Courier" pitchFamily="2" charset="0"/>
                <a:cs typeface="Courier New" panose="02070309020205020404" pitchFamily="49" charset="0"/>
              </a:rPr>
              <a:t>/ Ansys Fluent</a:t>
            </a:r>
            <a:endParaRPr lang="en-GB" sz="800" dirty="0">
              <a:effectLst/>
              <a:latin typeface="Courier" pitchFamily="2" charset="0"/>
              <a:cs typeface="Courier New" panose="02070309020205020404" pitchFamily="49" charset="0"/>
            </a:endParaRPr>
          </a:p>
        </p:txBody>
      </p:sp>
      <p:sp>
        <p:nvSpPr>
          <p:cNvPr id="24" name="TextBox 23">
            <a:extLst>
              <a:ext uri="{FF2B5EF4-FFF2-40B4-BE49-F238E27FC236}">
                <a16:creationId xmlns:a16="http://schemas.microsoft.com/office/drawing/2014/main" id="{29314C3B-9A25-684E-49F9-F9CA12219536}"/>
              </a:ext>
            </a:extLst>
          </p:cNvPr>
          <p:cNvSpPr txBox="1"/>
          <p:nvPr/>
        </p:nvSpPr>
        <p:spPr>
          <a:xfrm>
            <a:off x="1055413" y="7639713"/>
            <a:ext cx="626107"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Interests</a:t>
            </a:r>
          </a:p>
        </p:txBody>
      </p:sp>
      <p:sp>
        <p:nvSpPr>
          <p:cNvPr id="25" name="TextBox 24">
            <a:extLst>
              <a:ext uri="{FF2B5EF4-FFF2-40B4-BE49-F238E27FC236}">
                <a16:creationId xmlns:a16="http://schemas.microsoft.com/office/drawing/2014/main" id="{0E577066-C949-127C-D06F-D490AEA9AA81}"/>
              </a:ext>
            </a:extLst>
          </p:cNvPr>
          <p:cNvSpPr txBox="1"/>
          <p:nvPr/>
        </p:nvSpPr>
        <p:spPr>
          <a:xfrm>
            <a:off x="157652" y="7852607"/>
            <a:ext cx="1629051" cy="584775"/>
          </a:xfrm>
          <a:prstGeom prst="rect">
            <a:avLst/>
          </a:prstGeom>
          <a:noFill/>
        </p:spPr>
        <p:txBody>
          <a:bodyPr wrap="square" rtlCol="0">
            <a:spAutoFit/>
          </a:bodyPr>
          <a:lstStyle/>
          <a:p>
            <a:pPr algn="r"/>
            <a:r>
              <a:rPr lang="en-GB" sz="800" dirty="0">
                <a:effectLst/>
                <a:latin typeface="Raleway" pitchFamily="2" charset="77"/>
              </a:rPr>
              <a:t>Squash, </a:t>
            </a:r>
            <a:r>
              <a:rPr lang="en-GB" sz="800" dirty="0" err="1">
                <a:effectLst/>
                <a:latin typeface="Raleway" pitchFamily="2" charset="77"/>
              </a:rPr>
              <a:t>Padel</a:t>
            </a:r>
            <a:r>
              <a:rPr lang="en-GB" sz="800" dirty="0">
                <a:effectLst/>
                <a:latin typeface="Raleway" pitchFamily="2" charset="77"/>
              </a:rPr>
              <a:t>, Cooking, Hiking, Active portfolio management, Stock market and ETFs</a:t>
            </a:r>
          </a:p>
        </p:txBody>
      </p:sp>
      <p:sp>
        <p:nvSpPr>
          <p:cNvPr id="27" name="Oval 26">
            <a:extLst>
              <a:ext uri="{FF2B5EF4-FFF2-40B4-BE49-F238E27FC236}">
                <a16:creationId xmlns:a16="http://schemas.microsoft.com/office/drawing/2014/main" id="{9EC19722-ED0F-14F0-4EA0-984EE054B484}"/>
              </a:ext>
            </a:extLst>
          </p:cNvPr>
          <p:cNvSpPr/>
          <p:nvPr/>
        </p:nvSpPr>
        <p:spPr>
          <a:xfrm>
            <a:off x="94180" y="8633165"/>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t>@</a:t>
            </a:r>
          </a:p>
        </p:txBody>
      </p:sp>
      <p:sp>
        <p:nvSpPr>
          <p:cNvPr id="28" name="TextBox 27">
            <a:extLst>
              <a:ext uri="{FF2B5EF4-FFF2-40B4-BE49-F238E27FC236}">
                <a16:creationId xmlns:a16="http://schemas.microsoft.com/office/drawing/2014/main" id="{491424F5-71A4-0ECC-ECF1-5088EEA9EE8C}"/>
              </a:ext>
            </a:extLst>
          </p:cNvPr>
          <p:cNvSpPr txBox="1"/>
          <p:nvPr/>
        </p:nvSpPr>
        <p:spPr>
          <a:xfrm>
            <a:off x="254465" y="8615672"/>
            <a:ext cx="1538137" cy="215444"/>
          </a:xfrm>
          <a:prstGeom prst="rect">
            <a:avLst/>
          </a:prstGeom>
          <a:noFill/>
        </p:spPr>
        <p:txBody>
          <a:bodyPr wrap="square" rtlCol="0">
            <a:spAutoFit/>
          </a:bodyPr>
          <a:lstStyle/>
          <a:p>
            <a:pPr algn="r"/>
            <a:r>
              <a:rPr lang="en-GB" sz="800" dirty="0">
                <a:latin typeface="Courier" pitchFamily="2" charset="0"/>
                <a:hlinkClick r:id="rId3">
                  <a:extLst>
                    <a:ext uri="{A12FA001-AC4F-418D-AE19-62706E023703}">
                      <ahyp:hlinkClr xmlns:ahyp="http://schemas.microsoft.com/office/drawing/2018/hyperlinkcolor" val="tx"/>
                    </a:ext>
                  </a:extLst>
                </a:hlinkClick>
              </a:rPr>
              <a:t>a</a:t>
            </a:r>
            <a:r>
              <a:rPr lang="en-GB" sz="800" dirty="0">
                <a:effectLst/>
                <a:latin typeface="Courier" pitchFamily="2" charset="0"/>
                <a:hlinkClick r:id="rId3">
                  <a:extLst>
                    <a:ext uri="{A12FA001-AC4F-418D-AE19-62706E023703}">
                      <ahyp:hlinkClr xmlns:ahyp="http://schemas.microsoft.com/office/drawing/2018/hyperlinkcolor" val="tx"/>
                    </a:ext>
                  </a:extLst>
                </a:hlinkClick>
              </a:rPr>
              <a:t>rnab.sphs12@gmail.com</a:t>
            </a:r>
            <a:endParaRPr lang="en-GB" sz="800" dirty="0">
              <a:effectLst/>
              <a:latin typeface="Courier" pitchFamily="2" charset="0"/>
            </a:endParaRPr>
          </a:p>
        </p:txBody>
      </p:sp>
      <p:sp>
        <p:nvSpPr>
          <p:cNvPr id="29" name="Oval 28">
            <a:extLst>
              <a:ext uri="{FF2B5EF4-FFF2-40B4-BE49-F238E27FC236}">
                <a16:creationId xmlns:a16="http://schemas.microsoft.com/office/drawing/2014/main" id="{4689F01B-7DA0-1A68-47E3-2362E5DAA712}"/>
              </a:ext>
            </a:extLst>
          </p:cNvPr>
          <p:cNvSpPr/>
          <p:nvPr/>
        </p:nvSpPr>
        <p:spPr>
          <a:xfrm>
            <a:off x="550503" y="8837874"/>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t>☏</a:t>
            </a:r>
          </a:p>
        </p:txBody>
      </p:sp>
      <p:sp>
        <p:nvSpPr>
          <p:cNvPr id="30" name="TextBox 29">
            <a:extLst>
              <a:ext uri="{FF2B5EF4-FFF2-40B4-BE49-F238E27FC236}">
                <a16:creationId xmlns:a16="http://schemas.microsoft.com/office/drawing/2014/main" id="{DC43C93C-DBDD-B646-5DDA-4BDC7EA5944A}"/>
              </a:ext>
            </a:extLst>
          </p:cNvPr>
          <p:cNvSpPr txBox="1"/>
          <p:nvPr/>
        </p:nvSpPr>
        <p:spPr>
          <a:xfrm>
            <a:off x="653680" y="8813622"/>
            <a:ext cx="1133520" cy="215444"/>
          </a:xfrm>
          <a:prstGeom prst="rect">
            <a:avLst/>
          </a:prstGeom>
          <a:noFill/>
        </p:spPr>
        <p:txBody>
          <a:bodyPr wrap="square" rtlCol="0">
            <a:spAutoFit/>
          </a:bodyPr>
          <a:lstStyle/>
          <a:p>
            <a:pPr algn="r"/>
            <a:r>
              <a:rPr lang="en-GB" sz="800" dirty="0">
                <a:latin typeface="Courier" pitchFamily="2" charset="0"/>
              </a:rPr>
              <a:t>+(31) 625252478</a:t>
            </a:r>
            <a:endParaRPr lang="en-GB" sz="800" dirty="0">
              <a:effectLst/>
              <a:latin typeface="Courier" pitchFamily="2" charset="0"/>
            </a:endParaRPr>
          </a:p>
        </p:txBody>
      </p:sp>
      <p:grpSp>
        <p:nvGrpSpPr>
          <p:cNvPr id="35" name="Group 34">
            <a:extLst>
              <a:ext uri="{FF2B5EF4-FFF2-40B4-BE49-F238E27FC236}">
                <a16:creationId xmlns:a16="http://schemas.microsoft.com/office/drawing/2014/main" id="{F70FF6D1-A805-4B7F-1E65-E716C6D48CE2}"/>
              </a:ext>
            </a:extLst>
          </p:cNvPr>
          <p:cNvGrpSpPr/>
          <p:nvPr/>
        </p:nvGrpSpPr>
        <p:grpSpPr>
          <a:xfrm>
            <a:off x="144602" y="9018331"/>
            <a:ext cx="289994" cy="230832"/>
            <a:chOff x="365547" y="8874042"/>
            <a:chExt cx="289994" cy="230832"/>
          </a:xfrm>
        </p:grpSpPr>
        <p:sp>
          <p:nvSpPr>
            <p:cNvPr id="31" name="Oval 30">
              <a:extLst>
                <a:ext uri="{FF2B5EF4-FFF2-40B4-BE49-F238E27FC236}">
                  <a16:creationId xmlns:a16="http://schemas.microsoft.com/office/drawing/2014/main" id="{A3CFD3DF-77AB-9D9D-BC34-4BEAEFD57858}"/>
                </a:ext>
              </a:extLst>
            </p:cNvPr>
            <p:cNvSpPr/>
            <p:nvPr/>
          </p:nvSpPr>
          <p:spPr>
            <a:xfrm>
              <a:off x="416710" y="8899369"/>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sp>
          <p:nvSpPr>
            <p:cNvPr id="33" name="TextBox 32">
              <a:extLst>
                <a:ext uri="{FF2B5EF4-FFF2-40B4-BE49-F238E27FC236}">
                  <a16:creationId xmlns:a16="http://schemas.microsoft.com/office/drawing/2014/main" id="{BACEAD62-D65B-0D53-B9BA-25ECB480624A}"/>
                </a:ext>
              </a:extLst>
            </p:cNvPr>
            <p:cNvSpPr txBox="1"/>
            <p:nvPr/>
          </p:nvSpPr>
          <p:spPr>
            <a:xfrm>
              <a:off x="365547" y="8874042"/>
              <a:ext cx="289994" cy="230832"/>
            </a:xfrm>
            <a:prstGeom prst="rect">
              <a:avLst/>
            </a:prstGeom>
            <a:noFill/>
          </p:spPr>
          <p:txBody>
            <a:bodyPr wrap="square" rtlCol="0">
              <a:spAutoFit/>
            </a:bodyPr>
            <a:lstStyle/>
            <a:p>
              <a:pPr algn="ctr"/>
              <a:r>
                <a:rPr lang="en-GB" sz="900" b="1" dirty="0">
                  <a:solidFill>
                    <a:srgbClr val="FFFFFF"/>
                  </a:solidFill>
                </a:rPr>
                <a:t>in</a:t>
              </a:r>
            </a:p>
          </p:txBody>
        </p:sp>
      </p:grpSp>
      <p:sp>
        <p:nvSpPr>
          <p:cNvPr id="34" name="TextBox 33">
            <a:extLst>
              <a:ext uri="{FF2B5EF4-FFF2-40B4-BE49-F238E27FC236}">
                <a16:creationId xmlns:a16="http://schemas.microsoft.com/office/drawing/2014/main" id="{DC681E9C-1C0E-97B8-3001-70B347C7998E}"/>
              </a:ext>
            </a:extLst>
          </p:cNvPr>
          <p:cNvSpPr txBox="1"/>
          <p:nvPr/>
        </p:nvSpPr>
        <p:spPr>
          <a:xfrm>
            <a:off x="333072" y="9025718"/>
            <a:ext cx="1456786" cy="215444"/>
          </a:xfrm>
          <a:prstGeom prst="rect">
            <a:avLst/>
          </a:prstGeom>
          <a:noFill/>
        </p:spPr>
        <p:txBody>
          <a:bodyPr wrap="square" rtlCol="0">
            <a:spAutoFit/>
          </a:bodyPr>
          <a:lstStyle/>
          <a:p>
            <a:pPr algn="r"/>
            <a:r>
              <a:rPr lang="en-GB" sz="800" dirty="0">
                <a:latin typeface="Courier" pitchFamily="2" charset="0"/>
                <a:hlinkClick r:id="rId4">
                  <a:extLst>
                    <a:ext uri="{A12FA001-AC4F-418D-AE19-62706E023703}">
                      <ahyp:hlinkClr xmlns:ahyp="http://schemas.microsoft.com/office/drawing/2018/hyperlinkcolor" val="tx"/>
                    </a:ext>
                  </a:extLst>
                </a:hlinkClick>
              </a:rPr>
              <a:t>arnab-ghosh-522023149</a:t>
            </a:r>
            <a:r>
              <a:rPr lang="en-GB" sz="800" dirty="0">
                <a:latin typeface="Courier" pitchFamily="2" charset="0"/>
              </a:rPr>
              <a:t> </a:t>
            </a:r>
          </a:p>
        </p:txBody>
      </p:sp>
      <p:grpSp>
        <p:nvGrpSpPr>
          <p:cNvPr id="44" name="Group 43">
            <a:extLst>
              <a:ext uri="{FF2B5EF4-FFF2-40B4-BE49-F238E27FC236}">
                <a16:creationId xmlns:a16="http://schemas.microsoft.com/office/drawing/2014/main" id="{B98804E7-D346-69AB-EF43-C09E311B722B}"/>
              </a:ext>
            </a:extLst>
          </p:cNvPr>
          <p:cNvGrpSpPr/>
          <p:nvPr/>
        </p:nvGrpSpPr>
        <p:grpSpPr>
          <a:xfrm>
            <a:off x="733780" y="9279940"/>
            <a:ext cx="180457" cy="180457"/>
            <a:chOff x="184408" y="9112399"/>
            <a:chExt cx="180457" cy="180457"/>
          </a:xfrm>
        </p:grpSpPr>
        <p:sp>
          <p:nvSpPr>
            <p:cNvPr id="40" name="Oval 39">
              <a:extLst>
                <a:ext uri="{FF2B5EF4-FFF2-40B4-BE49-F238E27FC236}">
                  <a16:creationId xmlns:a16="http://schemas.microsoft.com/office/drawing/2014/main" id="{849670D8-BB18-B047-E2B3-7C5D4D082276}"/>
                </a:ext>
              </a:extLst>
            </p:cNvPr>
            <p:cNvSpPr/>
            <p:nvPr/>
          </p:nvSpPr>
          <p:spPr>
            <a:xfrm>
              <a:off x="184408" y="9112399"/>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pic>
          <p:nvPicPr>
            <p:cNvPr id="43" name="Picture 42" descr="A black cat silhouette in a circle&#10;&#10;Description automatically generated">
              <a:extLst>
                <a:ext uri="{FF2B5EF4-FFF2-40B4-BE49-F238E27FC236}">
                  <a16:creationId xmlns:a16="http://schemas.microsoft.com/office/drawing/2014/main" id="{4CC462DB-CD1B-5436-9B10-A0A584B2B1B0}"/>
                </a:ext>
              </a:extLst>
            </p:cNvPr>
            <p:cNvPicPr>
              <a:picLocks noChangeAspect="1"/>
            </p:cNvPicPr>
            <p:nvPr/>
          </p:nvPicPr>
          <p:blipFill>
            <a:blip r:embed="rId5"/>
            <a:stretch>
              <a:fillRect/>
            </a:stretch>
          </p:blipFill>
          <p:spPr>
            <a:xfrm>
              <a:off x="212906" y="9141080"/>
              <a:ext cx="123460" cy="123460"/>
            </a:xfrm>
            <a:prstGeom prst="rect">
              <a:avLst/>
            </a:prstGeom>
          </p:spPr>
        </p:pic>
      </p:grpSp>
      <p:sp>
        <p:nvSpPr>
          <p:cNvPr id="45" name="TextBox 44">
            <a:extLst>
              <a:ext uri="{FF2B5EF4-FFF2-40B4-BE49-F238E27FC236}">
                <a16:creationId xmlns:a16="http://schemas.microsoft.com/office/drawing/2014/main" id="{EA36A50D-64F0-F851-A259-777EC5F070C2}"/>
              </a:ext>
            </a:extLst>
          </p:cNvPr>
          <p:cNvSpPr txBox="1"/>
          <p:nvPr/>
        </p:nvSpPr>
        <p:spPr>
          <a:xfrm>
            <a:off x="828674" y="9256550"/>
            <a:ext cx="961183" cy="215444"/>
          </a:xfrm>
          <a:prstGeom prst="rect">
            <a:avLst/>
          </a:prstGeom>
          <a:noFill/>
        </p:spPr>
        <p:txBody>
          <a:bodyPr wrap="square" rtlCol="0">
            <a:spAutoFit/>
          </a:bodyPr>
          <a:lstStyle/>
          <a:p>
            <a:pPr algn="r"/>
            <a:r>
              <a:rPr lang="en-GB" sz="800" dirty="0">
                <a:latin typeface="Courier" pitchFamily="2" charset="0"/>
                <a:hlinkClick r:id="rId6">
                  <a:extLst>
                    <a:ext uri="{A12FA001-AC4F-418D-AE19-62706E023703}">
                      <ahyp:hlinkClr xmlns:ahyp="http://schemas.microsoft.com/office/drawing/2018/hyperlinkcolor" val="tx"/>
                    </a:ext>
                  </a:extLst>
                </a:hlinkClick>
              </a:rPr>
              <a:t>arnab-sphs12</a:t>
            </a:r>
            <a:endParaRPr lang="en-GB" sz="800" dirty="0">
              <a:latin typeface="Courier" pitchFamily="2" charset="0"/>
            </a:endParaRPr>
          </a:p>
        </p:txBody>
      </p:sp>
      <p:grpSp>
        <p:nvGrpSpPr>
          <p:cNvPr id="50" name="Group 49">
            <a:extLst>
              <a:ext uri="{FF2B5EF4-FFF2-40B4-BE49-F238E27FC236}">
                <a16:creationId xmlns:a16="http://schemas.microsoft.com/office/drawing/2014/main" id="{70AD6E3E-02A1-66FB-C0BF-708B6B630772}"/>
              </a:ext>
            </a:extLst>
          </p:cNvPr>
          <p:cNvGrpSpPr/>
          <p:nvPr/>
        </p:nvGrpSpPr>
        <p:grpSpPr>
          <a:xfrm>
            <a:off x="105536" y="9487670"/>
            <a:ext cx="180457" cy="180457"/>
            <a:chOff x="723417" y="9348990"/>
            <a:chExt cx="180457" cy="180457"/>
          </a:xfrm>
        </p:grpSpPr>
        <p:sp>
          <p:nvSpPr>
            <p:cNvPr id="46" name="Oval 45">
              <a:extLst>
                <a:ext uri="{FF2B5EF4-FFF2-40B4-BE49-F238E27FC236}">
                  <a16:creationId xmlns:a16="http://schemas.microsoft.com/office/drawing/2014/main" id="{94185440-FEFC-0BCF-9F5F-2820C6DE107A}"/>
                </a:ext>
              </a:extLst>
            </p:cNvPr>
            <p:cNvSpPr/>
            <p:nvPr/>
          </p:nvSpPr>
          <p:spPr>
            <a:xfrm>
              <a:off x="723417" y="9348990"/>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pic>
          <p:nvPicPr>
            <p:cNvPr id="48" name="Picture 47" descr="A white and black map pointer&#10;&#10;Description automatically generated">
              <a:extLst>
                <a:ext uri="{FF2B5EF4-FFF2-40B4-BE49-F238E27FC236}">
                  <a16:creationId xmlns:a16="http://schemas.microsoft.com/office/drawing/2014/main" id="{9D640A69-FF9C-C3A9-C085-A2511BAC04F6}"/>
                </a:ext>
              </a:extLst>
            </p:cNvPr>
            <p:cNvPicPr>
              <a:picLocks noChangeAspect="1"/>
            </p:cNvPicPr>
            <p:nvPr/>
          </p:nvPicPr>
          <p:blipFill>
            <a:blip r:embed="rId7"/>
            <a:stretch>
              <a:fillRect/>
            </a:stretch>
          </p:blipFill>
          <p:spPr>
            <a:xfrm>
              <a:off x="771868" y="9379506"/>
              <a:ext cx="83553" cy="120945"/>
            </a:xfrm>
            <a:prstGeom prst="rect">
              <a:avLst/>
            </a:prstGeom>
          </p:spPr>
        </p:pic>
      </p:grpSp>
      <p:sp>
        <p:nvSpPr>
          <p:cNvPr id="49" name="TextBox 48">
            <a:extLst>
              <a:ext uri="{FF2B5EF4-FFF2-40B4-BE49-F238E27FC236}">
                <a16:creationId xmlns:a16="http://schemas.microsoft.com/office/drawing/2014/main" id="{CFE21D43-9EB0-DAB2-EBA2-D4B2E3CAD3A8}"/>
              </a:ext>
            </a:extLst>
          </p:cNvPr>
          <p:cNvSpPr txBox="1"/>
          <p:nvPr/>
        </p:nvSpPr>
        <p:spPr>
          <a:xfrm>
            <a:off x="271623" y="9475785"/>
            <a:ext cx="1518233" cy="215444"/>
          </a:xfrm>
          <a:prstGeom prst="rect">
            <a:avLst/>
          </a:prstGeom>
          <a:noFill/>
        </p:spPr>
        <p:txBody>
          <a:bodyPr wrap="square" rtlCol="0">
            <a:spAutoFit/>
          </a:bodyPr>
          <a:lstStyle/>
          <a:p>
            <a:pPr algn="r"/>
            <a:r>
              <a:rPr lang="en-GB" sz="800" dirty="0">
                <a:latin typeface="Courier" pitchFamily="2" charset="0"/>
              </a:rPr>
              <a:t>Eindhoven, Netherlands</a:t>
            </a:r>
          </a:p>
        </p:txBody>
      </p:sp>
      <p:sp>
        <p:nvSpPr>
          <p:cNvPr id="52" name="TextBox 51">
            <a:extLst>
              <a:ext uri="{FF2B5EF4-FFF2-40B4-BE49-F238E27FC236}">
                <a16:creationId xmlns:a16="http://schemas.microsoft.com/office/drawing/2014/main" id="{1F1BF80E-C0C9-F54A-D703-9C76403AA20B}"/>
              </a:ext>
            </a:extLst>
          </p:cNvPr>
          <p:cNvSpPr txBox="1"/>
          <p:nvPr/>
        </p:nvSpPr>
        <p:spPr>
          <a:xfrm>
            <a:off x="2031101" y="1319490"/>
            <a:ext cx="1524899" cy="307777"/>
          </a:xfrm>
          <a:prstGeom prst="rect">
            <a:avLst/>
          </a:prstGeom>
          <a:noFill/>
        </p:spPr>
        <p:txBody>
          <a:bodyPr wrap="square" rtlCol="0">
            <a:spAutoFit/>
          </a:bodyPr>
          <a:lstStyle/>
          <a:p>
            <a:r>
              <a:rPr lang="en-GB" sz="1400" dirty="0">
                <a:effectLst/>
                <a:latin typeface="Raleway" pitchFamily="2" charset="77"/>
              </a:rPr>
              <a:t>E</a:t>
            </a:r>
            <a:r>
              <a:rPr lang="en-GB" sz="1100" dirty="0">
                <a:effectLst/>
                <a:latin typeface="Raleway" pitchFamily="2" charset="77"/>
              </a:rPr>
              <a:t>XPERIENCE</a:t>
            </a:r>
            <a:endParaRPr lang="en-GB" sz="1100" dirty="0">
              <a:effectLst/>
            </a:endParaRPr>
          </a:p>
        </p:txBody>
      </p:sp>
      <p:cxnSp>
        <p:nvCxnSpPr>
          <p:cNvPr id="54" name="Straight Connector 53">
            <a:extLst>
              <a:ext uri="{FF2B5EF4-FFF2-40B4-BE49-F238E27FC236}">
                <a16:creationId xmlns:a16="http://schemas.microsoft.com/office/drawing/2014/main" id="{74F4997A-8325-34FF-F59E-6EA30F1D231C}"/>
              </a:ext>
            </a:extLst>
          </p:cNvPr>
          <p:cNvCxnSpPr>
            <a:cxnSpLocks/>
          </p:cNvCxnSpPr>
          <p:nvPr/>
        </p:nvCxnSpPr>
        <p:spPr>
          <a:xfrm>
            <a:off x="2031101" y="1627267"/>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35494E3-FA7C-04F2-FA27-93155C799CD2}"/>
              </a:ext>
            </a:extLst>
          </p:cNvPr>
          <p:cNvCxnSpPr>
            <a:cxnSpLocks/>
          </p:cNvCxnSpPr>
          <p:nvPr/>
        </p:nvCxnSpPr>
        <p:spPr>
          <a:xfrm>
            <a:off x="2783396" y="1696021"/>
            <a:ext cx="0" cy="6405988"/>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CE178747-0B14-CAC1-1884-BDBADD4C50FD}"/>
              </a:ext>
            </a:extLst>
          </p:cNvPr>
          <p:cNvSpPr txBox="1"/>
          <p:nvPr/>
        </p:nvSpPr>
        <p:spPr>
          <a:xfrm>
            <a:off x="2783395" y="1696020"/>
            <a:ext cx="3307289" cy="230832"/>
          </a:xfrm>
          <a:prstGeom prst="rect">
            <a:avLst/>
          </a:prstGeom>
          <a:noFill/>
        </p:spPr>
        <p:txBody>
          <a:bodyPr wrap="square" rtlCol="0">
            <a:spAutoFit/>
          </a:bodyPr>
          <a:lstStyle/>
          <a:p>
            <a:r>
              <a:rPr lang="en-GB" sz="900" b="1" dirty="0">
                <a:effectLst/>
                <a:latin typeface="Raleway" pitchFamily="2" charset="77"/>
              </a:rPr>
              <a:t>PhD in Applied Physics/Software Developer</a:t>
            </a:r>
            <a:endParaRPr lang="en-GB" sz="900" b="1" dirty="0">
              <a:effectLst/>
            </a:endParaRPr>
          </a:p>
        </p:txBody>
      </p:sp>
      <p:sp>
        <p:nvSpPr>
          <p:cNvPr id="62" name="TextBox 61">
            <a:extLst>
              <a:ext uri="{FF2B5EF4-FFF2-40B4-BE49-F238E27FC236}">
                <a16:creationId xmlns:a16="http://schemas.microsoft.com/office/drawing/2014/main" id="{786D0274-9D72-990E-EE3C-7B2A8BD0EBDF}"/>
              </a:ext>
            </a:extLst>
          </p:cNvPr>
          <p:cNvSpPr txBox="1"/>
          <p:nvPr/>
        </p:nvSpPr>
        <p:spPr>
          <a:xfrm>
            <a:off x="1929005" y="1696020"/>
            <a:ext cx="854390" cy="369332"/>
          </a:xfrm>
          <a:prstGeom prst="rect">
            <a:avLst/>
          </a:prstGeom>
          <a:noFill/>
        </p:spPr>
        <p:txBody>
          <a:bodyPr wrap="square" rtlCol="0">
            <a:spAutoFit/>
          </a:bodyPr>
          <a:lstStyle/>
          <a:p>
            <a:pPr algn="r"/>
            <a:r>
              <a:rPr lang="en-GB" sz="900" dirty="0">
                <a:effectLst/>
                <a:latin typeface="Raleway" pitchFamily="2" charset="77"/>
              </a:rPr>
              <a:t>May 2019</a:t>
            </a:r>
          </a:p>
          <a:p>
            <a:pPr algn="r"/>
            <a:r>
              <a:rPr lang="en-GB" sz="900" dirty="0">
                <a:latin typeface="Raleway" pitchFamily="2" charset="77"/>
              </a:rPr>
              <a:t>― Present</a:t>
            </a:r>
            <a:endParaRPr lang="en-GB" sz="900" dirty="0">
              <a:effectLst/>
            </a:endParaRPr>
          </a:p>
        </p:txBody>
      </p:sp>
      <p:sp>
        <p:nvSpPr>
          <p:cNvPr id="63" name="TextBox 62">
            <a:extLst>
              <a:ext uri="{FF2B5EF4-FFF2-40B4-BE49-F238E27FC236}">
                <a16:creationId xmlns:a16="http://schemas.microsoft.com/office/drawing/2014/main" id="{A10F0A7C-B9F9-553D-25BD-E28111FE8737}"/>
              </a:ext>
            </a:extLst>
          </p:cNvPr>
          <p:cNvSpPr txBox="1"/>
          <p:nvPr/>
        </p:nvSpPr>
        <p:spPr>
          <a:xfrm>
            <a:off x="2793551" y="1880686"/>
            <a:ext cx="2360910" cy="230832"/>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a:t>
            </a:r>
            <a:endParaRPr lang="en-GB" sz="800" dirty="0">
              <a:effectLst/>
            </a:endParaRPr>
          </a:p>
        </p:txBody>
      </p:sp>
      <p:pic>
        <p:nvPicPr>
          <p:cNvPr id="2049" name="Picture 2048">
            <a:extLst>
              <a:ext uri="{FF2B5EF4-FFF2-40B4-BE49-F238E27FC236}">
                <a16:creationId xmlns:a16="http://schemas.microsoft.com/office/drawing/2014/main" id="{FBA15CB0-A9B3-9BD8-6CB8-473EE27FE169}"/>
              </a:ext>
            </a:extLst>
          </p:cNvPr>
          <p:cNvPicPr>
            <a:picLocks noChangeAspect="1"/>
          </p:cNvPicPr>
          <p:nvPr/>
        </p:nvPicPr>
        <p:blipFill>
          <a:blip r:embed="rId8"/>
          <a:stretch>
            <a:fillRect/>
          </a:stretch>
        </p:blipFill>
        <p:spPr>
          <a:xfrm>
            <a:off x="5093021" y="1950925"/>
            <a:ext cx="61440" cy="90353"/>
          </a:xfrm>
          <a:prstGeom prst="rect">
            <a:avLst/>
          </a:prstGeom>
        </p:spPr>
      </p:pic>
      <p:sp>
        <p:nvSpPr>
          <p:cNvPr id="2051" name="TextBox 2050">
            <a:extLst>
              <a:ext uri="{FF2B5EF4-FFF2-40B4-BE49-F238E27FC236}">
                <a16:creationId xmlns:a16="http://schemas.microsoft.com/office/drawing/2014/main" id="{09A08409-2D43-807A-0243-9B990ED0E0F8}"/>
              </a:ext>
            </a:extLst>
          </p:cNvPr>
          <p:cNvSpPr txBox="1"/>
          <p:nvPr/>
        </p:nvSpPr>
        <p:spPr>
          <a:xfrm>
            <a:off x="2793551" y="2111517"/>
            <a:ext cx="3845353" cy="2308324"/>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Understanding the effects of solid particles on the physics of liquid jetting in light of inkjet printing technology using numerical methods (</a:t>
            </a:r>
            <a:r>
              <a:rPr lang="en-GB" sz="900" b="1" dirty="0">
                <a:latin typeface="Raleway" pitchFamily="2" charset="77"/>
              </a:rPr>
              <a:t>Lattice Boltzmann Method</a:t>
            </a:r>
            <a:r>
              <a:rPr lang="en-GB" sz="900" dirty="0">
                <a:latin typeface="Raleway" pitchFamily="2" charset="77"/>
              </a:rPr>
              <a:t>)</a:t>
            </a:r>
          </a:p>
          <a:p>
            <a:pPr marL="171450" indent="-171450">
              <a:buFont typeface="Courier New" panose="02070309020205020404" pitchFamily="49" charset="0"/>
              <a:buChar char="o"/>
            </a:pPr>
            <a:r>
              <a:rPr lang="en-GB" sz="900" dirty="0">
                <a:latin typeface="Raleway" pitchFamily="2" charset="77"/>
              </a:rPr>
              <a:t>Collaborated with the Physics of Fluid group at Twente University for experimental data on the phenomenon of particle dynamics in liquid jetting</a:t>
            </a:r>
          </a:p>
          <a:p>
            <a:pPr marL="171450" indent="-171450">
              <a:buFont typeface="Courier New" panose="02070309020205020404" pitchFamily="49" charset="0"/>
              <a:buChar char="o"/>
            </a:pPr>
            <a:r>
              <a:rPr lang="en-GB" sz="900" dirty="0">
                <a:latin typeface="Raleway" pitchFamily="2" charset="77"/>
              </a:rPr>
              <a:t>Developer and maintainer of in-house code </a:t>
            </a:r>
            <a:r>
              <a:rPr lang="en-GB" sz="900" b="1" dirty="0">
                <a:latin typeface="Raleway" pitchFamily="2" charset="77"/>
              </a:rPr>
              <a:t>LBE3D </a:t>
            </a:r>
            <a:r>
              <a:rPr lang="en-GB" sz="900" dirty="0">
                <a:latin typeface="Raleway" pitchFamily="2" charset="77"/>
              </a:rPr>
              <a:t>for solving fully resolved particles in complex fluid flow problem with multiphase in 3D using </a:t>
            </a:r>
            <a:r>
              <a:rPr lang="en-GB" sz="900" b="1" dirty="0">
                <a:latin typeface="Raleway" pitchFamily="2" charset="77"/>
              </a:rPr>
              <a:t>C Language</a:t>
            </a:r>
            <a:r>
              <a:rPr lang="en-GB" sz="900" dirty="0">
                <a:latin typeface="Raleway" pitchFamily="2" charset="77"/>
              </a:rPr>
              <a:t> on </a:t>
            </a:r>
            <a:r>
              <a:rPr lang="en-GB" sz="900" b="1" dirty="0">
                <a:latin typeface="Raleway" pitchFamily="2" charset="77"/>
              </a:rPr>
              <a:t>Linux</a:t>
            </a:r>
            <a:r>
              <a:rPr lang="en-GB" sz="900" dirty="0">
                <a:latin typeface="Raleway" pitchFamily="2" charset="77"/>
              </a:rPr>
              <a:t> and </a:t>
            </a:r>
            <a:r>
              <a:rPr lang="en-GB" sz="900" b="1" dirty="0">
                <a:latin typeface="Raleway" pitchFamily="2" charset="77"/>
              </a:rPr>
              <a:t>MacOS</a:t>
            </a:r>
          </a:p>
          <a:p>
            <a:pPr marL="171450" indent="-171450">
              <a:buFont typeface="Courier New" panose="02070309020205020404" pitchFamily="49" charset="0"/>
              <a:buChar char="o"/>
            </a:pPr>
            <a:r>
              <a:rPr lang="en-GB" sz="900" dirty="0">
                <a:effectLst/>
                <a:latin typeface="Raleway" pitchFamily="2" charset="77"/>
              </a:rPr>
              <a:t>Maintained a </a:t>
            </a:r>
            <a:r>
              <a:rPr lang="en-GB" sz="900" b="1" dirty="0">
                <a:effectLst/>
                <a:latin typeface="Raleway" pitchFamily="2" charset="77"/>
              </a:rPr>
              <a:t>Git</a:t>
            </a:r>
            <a:r>
              <a:rPr lang="en-GB" sz="900" dirty="0">
                <a:effectLst/>
                <a:latin typeface="Raleway" pitchFamily="2" charset="77"/>
              </a:rPr>
              <a:t> repository through the utilisation of </a:t>
            </a:r>
            <a:r>
              <a:rPr lang="en-GB" sz="900" b="1" dirty="0">
                <a:effectLst/>
                <a:latin typeface="Raleway" pitchFamily="2" charset="77"/>
              </a:rPr>
              <a:t>CI/CD </a:t>
            </a:r>
            <a:r>
              <a:rPr lang="en-GB" sz="900" dirty="0">
                <a:effectLst/>
                <a:latin typeface="Raleway" pitchFamily="2" charset="77"/>
              </a:rPr>
              <a:t>pipelines</a:t>
            </a:r>
          </a:p>
          <a:p>
            <a:pPr marL="171450" indent="-171450">
              <a:buFont typeface="Courier New" panose="02070309020205020404" pitchFamily="49" charset="0"/>
              <a:buChar char="o"/>
            </a:pPr>
            <a:r>
              <a:rPr lang="en-GB" sz="900" dirty="0">
                <a:latin typeface="Raleway" pitchFamily="2" charset="77"/>
              </a:rPr>
              <a:t>Analysis and visualisation of large datasets using</a:t>
            </a:r>
            <a:r>
              <a:rPr lang="en-GB" sz="900" b="1" dirty="0">
                <a:latin typeface="Raleway" pitchFamily="2" charset="77"/>
              </a:rPr>
              <a:t> </a:t>
            </a:r>
            <a:r>
              <a:rPr lang="en-GB" sz="900" b="1" dirty="0" err="1">
                <a:latin typeface="Raleway" pitchFamily="2" charset="77"/>
              </a:rPr>
              <a:t>ParaView</a:t>
            </a:r>
            <a:r>
              <a:rPr lang="en-GB" sz="900" b="1" dirty="0">
                <a:latin typeface="Raleway" pitchFamily="2" charset="77"/>
              </a:rPr>
              <a:t>, Matplotlib/Python</a:t>
            </a:r>
            <a:r>
              <a:rPr lang="en-GB" sz="900" dirty="0">
                <a:latin typeface="Raleway" pitchFamily="2" charset="77"/>
              </a:rPr>
              <a:t>, and </a:t>
            </a:r>
            <a:r>
              <a:rPr lang="en-GB" sz="900" b="1" dirty="0" err="1">
                <a:latin typeface="Raleway" pitchFamily="2" charset="77"/>
              </a:rPr>
              <a:t>Gnuplot</a:t>
            </a:r>
            <a:endParaRPr lang="en-GB" sz="900" b="1" dirty="0">
              <a:effectLst/>
              <a:latin typeface="Raleway" pitchFamily="2" charset="77"/>
            </a:endParaRPr>
          </a:p>
          <a:p>
            <a:pPr marL="171450" indent="-171450">
              <a:buFont typeface="Courier New" panose="02070309020205020404" pitchFamily="49" charset="0"/>
              <a:buChar char="o"/>
            </a:pPr>
            <a:r>
              <a:rPr lang="en-GB" sz="900" dirty="0">
                <a:effectLst/>
                <a:latin typeface="Raleway" pitchFamily="2" charset="77"/>
              </a:rPr>
              <a:t>Documentation of developer issues using </a:t>
            </a:r>
            <a:r>
              <a:rPr lang="en-GB" sz="900" b="1" dirty="0">
                <a:effectLst/>
                <a:latin typeface="Raleway" pitchFamily="2" charset="77"/>
              </a:rPr>
              <a:t>Markdow</a:t>
            </a:r>
            <a:r>
              <a:rPr lang="en-GB" sz="900" b="1" dirty="0">
                <a:latin typeface="Raleway" pitchFamily="2" charset="77"/>
              </a:rPr>
              <a:t>n</a:t>
            </a:r>
            <a:r>
              <a:rPr lang="en-GB" sz="900" dirty="0">
                <a:latin typeface="Raleway" pitchFamily="2" charset="77"/>
              </a:rPr>
              <a:t> and </a:t>
            </a:r>
            <a:r>
              <a:rPr lang="en-GB" sz="900" b="1" dirty="0">
                <a:latin typeface="Raleway" pitchFamily="2" charset="77"/>
              </a:rPr>
              <a:t>LaTeX</a:t>
            </a:r>
          </a:p>
          <a:p>
            <a:pPr marL="171450" indent="-171450">
              <a:buFont typeface="Courier New" panose="02070309020205020404" pitchFamily="49" charset="0"/>
              <a:buChar char="o"/>
            </a:pPr>
            <a:r>
              <a:rPr lang="en-GB" sz="900" dirty="0">
                <a:latin typeface="Raleway" pitchFamily="2" charset="77"/>
              </a:rPr>
              <a:t>Submitted and published papers in peer-reviewed journals on modelling, simulation and </a:t>
            </a:r>
            <a:r>
              <a:rPr lang="en-GB" sz="900" b="1" dirty="0">
                <a:latin typeface="Raleway" pitchFamily="2" charset="77"/>
              </a:rPr>
              <a:t>fluid physics</a:t>
            </a:r>
          </a:p>
        </p:txBody>
      </p:sp>
      <p:sp>
        <p:nvSpPr>
          <p:cNvPr id="2054" name="TextBox 2053">
            <a:extLst>
              <a:ext uri="{FF2B5EF4-FFF2-40B4-BE49-F238E27FC236}">
                <a16:creationId xmlns:a16="http://schemas.microsoft.com/office/drawing/2014/main" id="{429BE2B4-59FE-C38B-CD94-F4BE0C4B47B7}"/>
              </a:ext>
            </a:extLst>
          </p:cNvPr>
          <p:cNvSpPr txBox="1"/>
          <p:nvPr/>
        </p:nvSpPr>
        <p:spPr>
          <a:xfrm>
            <a:off x="1936234" y="4480834"/>
            <a:ext cx="854390" cy="369332"/>
          </a:xfrm>
          <a:prstGeom prst="rect">
            <a:avLst/>
          </a:prstGeom>
          <a:noFill/>
        </p:spPr>
        <p:txBody>
          <a:bodyPr wrap="square" rtlCol="0">
            <a:spAutoFit/>
          </a:bodyPr>
          <a:lstStyle/>
          <a:p>
            <a:pPr algn="r"/>
            <a:r>
              <a:rPr lang="en-GB" sz="900" dirty="0">
                <a:latin typeface="Raleway" pitchFamily="2" charset="77"/>
              </a:rPr>
              <a:t>July</a:t>
            </a:r>
            <a:r>
              <a:rPr lang="en-GB" sz="900" dirty="0">
                <a:effectLst/>
                <a:latin typeface="Raleway" pitchFamily="2" charset="77"/>
              </a:rPr>
              <a:t> 2016</a:t>
            </a:r>
          </a:p>
          <a:p>
            <a:pPr algn="r"/>
            <a:r>
              <a:rPr lang="en-GB" sz="900" dirty="0">
                <a:latin typeface="Raleway" pitchFamily="2" charset="77"/>
              </a:rPr>
              <a:t>― June 2018</a:t>
            </a:r>
            <a:endParaRPr lang="en-GB" sz="900" dirty="0">
              <a:effectLst/>
            </a:endParaRPr>
          </a:p>
        </p:txBody>
      </p:sp>
      <p:sp>
        <p:nvSpPr>
          <p:cNvPr id="2055" name="TextBox 2054">
            <a:extLst>
              <a:ext uri="{FF2B5EF4-FFF2-40B4-BE49-F238E27FC236}">
                <a16:creationId xmlns:a16="http://schemas.microsoft.com/office/drawing/2014/main" id="{AA3EF19F-AA9F-8A79-FEF8-D62E3FA143A6}"/>
              </a:ext>
            </a:extLst>
          </p:cNvPr>
          <p:cNvSpPr txBox="1"/>
          <p:nvPr/>
        </p:nvSpPr>
        <p:spPr>
          <a:xfrm>
            <a:off x="2793551" y="4874840"/>
            <a:ext cx="3845352" cy="784830"/>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Developed </a:t>
            </a:r>
            <a:r>
              <a:rPr lang="en-GB" sz="900" b="1" dirty="0">
                <a:latin typeface="Raleway" pitchFamily="2" charset="77"/>
              </a:rPr>
              <a:t>C</a:t>
            </a:r>
            <a:r>
              <a:rPr lang="en-GB" sz="900" dirty="0">
                <a:latin typeface="Raleway" pitchFamily="2" charset="77"/>
              </a:rPr>
              <a:t> code from scratch for simulating in 2D fluid-particle interaction using a coupled </a:t>
            </a:r>
            <a:r>
              <a:rPr lang="en-GB" sz="900" b="1" dirty="0">
                <a:latin typeface="Raleway" pitchFamily="2" charset="77"/>
              </a:rPr>
              <a:t>Immersed Boundary</a:t>
            </a:r>
            <a:r>
              <a:rPr lang="en-GB" sz="900" dirty="0">
                <a:latin typeface="Raleway" pitchFamily="2" charset="77"/>
              </a:rPr>
              <a:t> and </a:t>
            </a:r>
            <a:r>
              <a:rPr lang="en-GB" sz="900" b="1" dirty="0">
                <a:latin typeface="Raleway" pitchFamily="2" charset="77"/>
              </a:rPr>
              <a:t>Lattice Boltzmann</a:t>
            </a:r>
            <a:r>
              <a:rPr lang="en-GB" sz="900" dirty="0">
                <a:latin typeface="Raleway" pitchFamily="2" charset="77"/>
              </a:rPr>
              <a:t> solver</a:t>
            </a:r>
          </a:p>
          <a:p>
            <a:pPr marL="171450" indent="-171450">
              <a:buFont typeface="Courier New" panose="02070309020205020404" pitchFamily="49" charset="0"/>
              <a:buChar char="o"/>
            </a:pPr>
            <a:r>
              <a:rPr lang="en-GB" sz="900" dirty="0">
                <a:latin typeface="Raleway" pitchFamily="2" charset="77"/>
              </a:rPr>
              <a:t>Utilised </a:t>
            </a:r>
            <a:r>
              <a:rPr lang="en-GB" sz="900" b="1" dirty="0" err="1">
                <a:latin typeface="Raleway" pitchFamily="2" charset="77"/>
              </a:rPr>
              <a:t>Tecplot</a:t>
            </a:r>
            <a:r>
              <a:rPr lang="en-GB" sz="900" b="1" dirty="0">
                <a:latin typeface="Raleway" pitchFamily="2" charset="77"/>
              </a:rPr>
              <a:t> </a:t>
            </a:r>
            <a:r>
              <a:rPr lang="en-GB" sz="900" dirty="0">
                <a:latin typeface="Raleway" pitchFamily="2" charset="77"/>
              </a:rPr>
              <a:t>for</a:t>
            </a:r>
            <a:r>
              <a:rPr lang="en-GB" sz="900" b="1" dirty="0">
                <a:latin typeface="Raleway" pitchFamily="2" charset="77"/>
              </a:rPr>
              <a:t> </a:t>
            </a:r>
            <a:r>
              <a:rPr lang="en-GB" sz="900" dirty="0">
                <a:latin typeface="Raleway" pitchFamily="2" charset="77"/>
              </a:rPr>
              <a:t>visualisation and </a:t>
            </a:r>
            <a:r>
              <a:rPr lang="en-GB" sz="900" b="1" dirty="0">
                <a:latin typeface="Raleway" pitchFamily="2" charset="77"/>
              </a:rPr>
              <a:t>LaTeX </a:t>
            </a:r>
            <a:r>
              <a:rPr lang="en-GB" sz="900" dirty="0">
                <a:latin typeface="Raleway" pitchFamily="2" charset="77"/>
              </a:rPr>
              <a:t>for documentation</a:t>
            </a:r>
            <a:endParaRPr lang="en-GB" sz="900" b="1" dirty="0">
              <a:latin typeface="Raleway" pitchFamily="2" charset="77"/>
            </a:endParaRPr>
          </a:p>
          <a:p>
            <a:pPr marL="171450" indent="-171450">
              <a:buFont typeface="Courier New" panose="02070309020205020404" pitchFamily="49" charset="0"/>
              <a:buChar char="o"/>
            </a:pPr>
            <a:r>
              <a:rPr lang="en-GB" sz="900" dirty="0">
                <a:latin typeface="Raleway" pitchFamily="2" charset="77"/>
              </a:rPr>
              <a:t>Made extensive use of </a:t>
            </a:r>
            <a:r>
              <a:rPr lang="en-GB" sz="900" b="1" dirty="0">
                <a:latin typeface="Raleway" pitchFamily="2" charset="77"/>
              </a:rPr>
              <a:t>Bash</a:t>
            </a:r>
            <a:r>
              <a:rPr lang="en-GB" sz="900" dirty="0">
                <a:latin typeface="Raleway" pitchFamily="2" charset="77"/>
              </a:rPr>
              <a:t> and </a:t>
            </a:r>
            <a:r>
              <a:rPr lang="en-GB" sz="900" b="1" dirty="0">
                <a:latin typeface="Raleway" pitchFamily="2" charset="77"/>
              </a:rPr>
              <a:t>Linux</a:t>
            </a:r>
          </a:p>
        </p:txBody>
      </p:sp>
      <p:sp>
        <p:nvSpPr>
          <p:cNvPr id="2056" name="TextBox 2055">
            <a:extLst>
              <a:ext uri="{FF2B5EF4-FFF2-40B4-BE49-F238E27FC236}">
                <a16:creationId xmlns:a16="http://schemas.microsoft.com/office/drawing/2014/main" id="{56FE2F82-8151-1DD7-F22D-912F93C8BBEF}"/>
              </a:ext>
            </a:extLst>
          </p:cNvPr>
          <p:cNvSpPr txBox="1"/>
          <p:nvPr/>
        </p:nvSpPr>
        <p:spPr>
          <a:xfrm>
            <a:off x="2790624" y="4480834"/>
            <a:ext cx="3020586" cy="230832"/>
          </a:xfrm>
          <a:prstGeom prst="rect">
            <a:avLst/>
          </a:prstGeom>
          <a:noFill/>
        </p:spPr>
        <p:txBody>
          <a:bodyPr wrap="square" rtlCol="0">
            <a:spAutoFit/>
          </a:bodyPr>
          <a:lstStyle/>
          <a:p>
            <a:r>
              <a:rPr lang="en-GB" sz="900" b="1" dirty="0">
                <a:latin typeface="Raleway" pitchFamily="2" charset="77"/>
              </a:rPr>
              <a:t>M</a:t>
            </a:r>
            <a:r>
              <a:rPr lang="en-GB" sz="900" b="1" dirty="0">
                <a:effectLst/>
                <a:latin typeface="Raleway" pitchFamily="2" charset="77"/>
              </a:rPr>
              <a:t>echanical Engineer/Software Developer</a:t>
            </a:r>
            <a:endParaRPr lang="en-GB" sz="900" b="1" dirty="0">
              <a:effectLst/>
            </a:endParaRPr>
          </a:p>
        </p:txBody>
      </p:sp>
      <p:sp>
        <p:nvSpPr>
          <p:cNvPr id="2057" name="TextBox 2056">
            <a:extLst>
              <a:ext uri="{FF2B5EF4-FFF2-40B4-BE49-F238E27FC236}">
                <a16:creationId xmlns:a16="http://schemas.microsoft.com/office/drawing/2014/main" id="{07EA5851-C0FC-049D-DF01-F28417989375}"/>
              </a:ext>
            </a:extLst>
          </p:cNvPr>
          <p:cNvSpPr txBox="1"/>
          <p:nvPr/>
        </p:nvSpPr>
        <p:spPr>
          <a:xfrm>
            <a:off x="2783395" y="4666101"/>
            <a:ext cx="3094015" cy="230832"/>
          </a:xfrm>
          <a:prstGeom prst="rect">
            <a:avLst/>
          </a:prstGeom>
          <a:noFill/>
        </p:spPr>
        <p:txBody>
          <a:bodyPr wrap="square" rtlCol="0">
            <a:spAutoFit/>
          </a:bodyPr>
          <a:lstStyle/>
          <a:p>
            <a:r>
              <a:rPr lang="en-GB" sz="900" dirty="0">
                <a:latin typeface="Raleway" pitchFamily="2" charset="77"/>
              </a:rPr>
              <a:t>I</a:t>
            </a:r>
            <a:r>
              <a:rPr lang="en-GB" sz="800" dirty="0">
                <a:effectLst/>
                <a:latin typeface="Raleway" pitchFamily="2" charset="77"/>
              </a:rPr>
              <a:t>NDIAN</a:t>
            </a:r>
            <a:r>
              <a:rPr lang="en-GB" sz="900" dirty="0">
                <a:effectLst/>
                <a:latin typeface="Raleway" pitchFamily="2" charset="77"/>
              </a:rPr>
              <a:t> I</a:t>
            </a:r>
            <a:r>
              <a:rPr lang="en-GB" sz="800" dirty="0">
                <a:effectLst/>
                <a:latin typeface="Raleway" pitchFamily="2" charset="77"/>
              </a:rPr>
              <a:t>NSTITUTE</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G</a:t>
            </a:r>
            <a:r>
              <a:rPr lang="en-GB" sz="800" dirty="0">
                <a:effectLst/>
                <a:latin typeface="Raleway" pitchFamily="2" charset="77"/>
              </a:rPr>
              <a:t>UWAHATI</a:t>
            </a:r>
            <a:endParaRPr lang="en-GB" sz="800" dirty="0">
              <a:effectLst/>
            </a:endParaRPr>
          </a:p>
        </p:txBody>
      </p:sp>
      <p:pic>
        <p:nvPicPr>
          <p:cNvPr id="2058" name="Picture 2057">
            <a:extLst>
              <a:ext uri="{FF2B5EF4-FFF2-40B4-BE49-F238E27FC236}">
                <a16:creationId xmlns:a16="http://schemas.microsoft.com/office/drawing/2014/main" id="{6CF96631-B9BE-CEE8-368E-CEFCC334AD5F}"/>
              </a:ext>
            </a:extLst>
          </p:cNvPr>
          <p:cNvPicPr>
            <a:picLocks noChangeAspect="1"/>
          </p:cNvPicPr>
          <p:nvPr/>
        </p:nvPicPr>
        <p:blipFill>
          <a:blip r:embed="rId8"/>
          <a:stretch>
            <a:fillRect/>
          </a:stretch>
        </p:blipFill>
        <p:spPr>
          <a:xfrm>
            <a:off x="5356549" y="4736340"/>
            <a:ext cx="61440" cy="90353"/>
          </a:xfrm>
          <a:prstGeom prst="rect">
            <a:avLst/>
          </a:prstGeom>
        </p:spPr>
      </p:pic>
      <p:sp>
        <p:nvSpPr>
          <p:cNvPr id="2061" name="TextBox 2060">
            <a:extLst>
              <a:ext uri="{FF2B5EF4-FFF2-40B4-BE49-F238E27FC236}">
                <a16:creationId xmlns:a16="http://schemas.microsoft.com/office/drawing/2014/main" id="{A61C4CDD-5323-D4F7-85FD-94C20971FD0F}"/>
              </a:ext>
            </a:extLst>
          </p:cNvPr>
          <p:cNvSpPr txBox="1"/>
          <p:nvPr/>
        </p:nvSpPr>
        <p:spPr>
          <a:xfrm>
            <a:off x="2020945" y="8146566"/>
            <a:ext cx="1524899" cy="307777"/>
          </a:xfrm>
          <a:prstGeom prst="rect">
            <a:avLst/>
          </a:prstGeom>
          <a:noFill/>
        </p:spPr>
        <p:txBody>
          <a:bodyPr wrap="square" rtlCol="0">
            <a:spAutoFit/>
          </a:bodyPr>
          <a:lstStyle/>
          <a:p>
            <a:r>
              <a:rPr lang="en-GB" sz="1400" dirty="0">
                <a:latin typeface="Raleway" pitchFamily="2" charset="77"/>
              </a:rPr>
              <a:t>D</a:t>
            </a:r>
            <a:r>
              <a:rPr lang="en-GB" sz="1100" dirty="0">
                <a:effectLst/>
                <a:latin typeface="Raleway" pitchFamily="2" charset="77"/>
              </a:rPr>
              <a:t>EGREE</a:t>
            </a:r>
            <a:endParaRPr lang="en-GB" sz="1100" dirty="0">
              <a:effectLst/>
            </a:endParaRPr>
          </a:p>
        </p:txBody>
      </p:sp>
      <p:cxnSp>
        <p:nvCxnSpPr>
          <p:cNvPr id="2062" name="Straight Connector 2061">
            <a:extLst>
              <a:ext uri="{FF2B5EF4-FFF2-40B4-BE49-F238E27FC236}">
                <a16:creationId xmlns:a16="http://schemas.microsoft.com/office/drawing/2014/main" id="{A4AB4B4E-0C6E-2A26-0873-237F3C87E098}"/>
              </a:ext>
            </a:extLst>
          </p:cNvPr>
          <p:cNvCxnSpPr>
            <a:cxnSpLocks/>
          </p:cNvCxnSpPr>
          <p:nvPr/>
        </p:nvCxnSpPr>
        <p:spPr>
          <a:xfrm>
            <a:off x="2020945" y="8454343"/>
            <a:ext cx="1923734"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2064" name="TextBox 2063">
            <a:extLst>
              <a:ext uri="{FF2B5EF4-FFF2-40B4-BE49-F238E27FC236}">
                <a16:creationId xmlns:a16="http://schemas.microsoft.com/office/drawing/2014/main" id="{FB0A83DF-84C4-5068-E655-192DE9A52F31}"/>
              </a:ext>
            </a:extLst>
          </p:cNvPr>
          <p:cNvSpPr txBox="1"/>
          <p:nvPr/>
        </p:nvSpPr>
        <p:spPr>
          <a:xfrm>
            <a:off x="1948359" y="5762150"/>
            <a:ext cx="854390" cy="230832"/>
          </a:xfrm>
          <a:prstGeom prst="rect">
            <a:avLst/>
          </a:prstGeom>
          <a:noFill/>
        </p:spPr>
        <p:txBody>
          <a:bodyPr wrap="square" rtlCol="0">
            <a:spAutoFit/>
          </a:bodyPr>
          <a:lstStyle/>
          <a:p>
            <a:pPr algn="r"/>
            <a:r>
              <a:rPr lang="en-GB" sz="900" dirty="0">
                <a:latin typeface="Raleway" pitchFamily="2" charset="77"/>
              </a:rPr>
              <a:t>1 week, 2022</a:t>
            </a:r>
            <a:endParaRPr lang="en-GB" sz="900" dirty="0">
              <a:effectLst/>
            </a:endParaRPr>
          </a:p>
        </p:txBody>
      </p:sp>
      <p:sp>
        <p:nvSpPr>
          <p:cNvPr id="2065" name="TextBox 2064">
            <a:extLst>
              <a:ext uri="{FF2B5EF4-FFF2-40B4-BE49-F238E27FC236}">
                <a16:creationId xmlns:a16="http://schemas.microsoft.com/office/drawing/2014/main" id="{39B8B145-BEBA-096C-0D1D-8595A8D73773}"/>
              </a:ext>
            </a:extLst>
          </p:cNvPr>
          <p:cNvSpPr txBox="1"/>
          <p:nvPr/>
        </p:nvSpPr>
        <p:spPr>
          <a:xfrm>
            <a:off x="2783394" y="5759281"/>
            <a:ext cx="4074606" cy="230832"/>
          </a:xfrm>
          <a:prstGeom prst="rect">
            <a:avLst/>
          </a:prstGeom>
          <a:noFill/>
        </p:spPr>
        <p:txBody>
          <a:bodyPr wrap="square" rtlCol="0">
            <a:spAutoFit/>
          </a:bodyPr>
          <a:lstStyle/>
          <a:p>
            <a:r>
              <a:rPr lang="en-GB" sz="900" b="1" dirty="0">
                <a:effectLst/>
                <a:latin typeface="Raleway" pitchFamily="2" charset="77"/>
              </a:rPr>
              <a:t>JM </a:t>
            </a:r>
            <a:r>
              <a:rPr lang="en-GB" sz="900" b="1" dirty="0" err="1">
                <a:effectLst/>
                <a:latin typeface="Raleway" pitchFamily="2" charset="77"/>
              </a:rPr>
              <a:t>Burgercentrum</a:t>
            </a:r>
            <a:r>
              <a:rPr lang="en-GB" sz="900" b="1" dirty="0">
                <a:effectLst/>
                <a:latin typeface="Raleway" pitchFamily="2" charset="77"/>
              </a:rPr>
              <a:t> course “Fluid problems using Machine Learning”</a:t>
            </a:r>
            <a:endParaRPr lang="en-GB" sz="900" b="1" dirty="0">
              <a:effectLst/>
            </a:endParaRPr>
          </a:p>
        </p:txBody>
      </p:sp>
      <p:sp>
        <p:nvSpPr>
          <p:cNvPr id="2066" name="TextBox 2065">
            <a:extLst>
              <a:ext uri="{FF2B5EF4-FFF2-40B4-BE49-F238E27FC236}">
                <a16:creationId xmlns:a16="http://schemas.microsoft.com/office/drawing/2014/main" id="{A84DC8AB-1A74-8476-C520-8451BCC1EC15}"/>
              </a:ext>
            </a:extLst>
          </p:cNvPr>
          <p:cNvSpPr txBox="1"/>
          <p:nvPr/>
        </p:nvSpPr>
        <p:spPr>
          <a:xfrm>
            <a:off x="2776167" y="5944548"/>
            <a:ext cx="2503200" cy="246221"/>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a:t>
            </a:r>
            <a:endParaRPr lang="en-GB" sz="800" dirty="0">
              <a:effectLst/>
            </a:endParaRPr>
          </a:p>
        </p:txBody>
      </p:sp>
      <p:pic>
        <p:nvPicPr>
          <p:cNvPr id="2067" name="Picture 2066">
            <a:extLst>
              <a:ext uri="{FF2B5EF4-FFF2-40B4-BE49-F238E27FC236}">
                <a16:creationId xmlns:a16="http://schemas.microsoft.com/office/drawing/2014/main" id="{E3EBE6FB-13DD-94DE-E756-F06C3D1ACEC0}"/>
              </a:ext>
            </a:extLst>
          </p:cNvPr>
          <p:cNvPicPr>
            <a:picLocks noChangeAspect="1"/>
          </p:cNvPicPr>
          <p:nvPr/>
        </p:nvPicPr>
        <p:blipFill>
          <a:blip r:embed="rId8"/>
          <a:stretch>
            <a:fillRect/>
          </a:stretch>
        </p:blipFill>
        <p:spPr>
          <a:xfrm>
            <a:off x="5093021" y="6014549"/>
            <a:ext cx="61440" cy="90353"/>
          </a:xfrm>
          <a:prstGeom prst="rect">
            <a:avLst/>
          </a:prstGeom>
        </p:spPr>
      </p:pic>
      <p:sp>
        <p:nvSpPr>
          <p:cNvPr id="2068" name="TextBox 2067">
            <a:extLst>
              <a:ext uri="{FF2B5EF4-FFF2-40B4-BE49-F238E27FC236}">
                <a16:creationId xmlns:a16="http://schemas.microsoft.com/office/drawing/2014/main" id="{254466C3-65BC-53CC-7144-9DA102DEA1EE}"/>
              </a:ext>
            </a:extLst>
          </p:cNvPr>
          <p:cNvSpPr txBox="1"/>
          <p:nvPr/>
        </p:nvSpPr>
        <p:spPr>
          <a:xfrm>
            <a:off x="2776167" y="6127077"/>
            <a:ext cx="3845352" cy="507831"/>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Solved multiple test cases with different models using </a:t>
            </a:r>
            <a:r>
              <a:rPr lang="en-GB" sz="900" b="1" dirty="0" err="1">
                <a:latin typeface="Raleway" pitchFamily="2" charset="77"/>
              </a:rPr>
              <a:t>Pytorch</a:t>
            </a:r>
            <a:r>
              <a:rPr lang="en-GB" sz="900" b="1" dirty="0">
                <a:latin typeface="Raleway" pitchFamily="2" charset="77"/>
              </a:rPr>
              <a:t> </a:t>
            </a:r>
            <a:r>
              <a:rPr lang="en-GB" sz="900" dirty="0">
                <a:latin typeface="Raleway" pitchFamily="2" charset="77"/>
              </a:rPr>
              <a:t>on</a:t>
            </a:r>
            <a:r>
              <a:rPr lang="en-GB" sz="900" b="1" dirty="0">
                <a:latin typeface="Raleway" pitchFamily="2" charset="77"/>
              </a:rPr>
              <a:t> </a:t>
            </a:r>
            <a:r>
              <a:rPr lang="en-GB" sz="900" b="1" dirty="0" err="1">
                <a:latin typeface="Raleway" pitchFamily="2" charset="77"/>
              </a:rPr>
              <a:t>Jupyter</a:t>
            </a:r>
            <a:r>
              <a:rPr lang="en-GB" sz="900" b="1" dirty="0">
                <a:latin typeface="Raleway" pitchFamily="2" charset="77"/>
              </a:rPr>
              <a:t> notebook</a:t>
            </a:r>
          </a:p>
          <a:p>
            <a:pPr marL="171450" indent="-171450">
              <a:buFont typeface="Courier New" panose="02070309020205020404" pitchFamily="49" charset="0"/>
              <a:buChar char="o"/>
            </a:pPr>
            <a:r>
              <a:rPr lang="en-GB" sz="900" dirty="0">
                <a:latin typeface="Raleway" pitchFamily="2" charset="77"/>
              </a:rPr>
              <a:t>Completed assignment tasks based on </a:t>
            </a:r>
            <a:r>
              <a:rPr lang="en-GB" sz="900" b="1" dirty="0">
                <a:latin typeface="Raleway" pitchFamily="2" charset="77"/>
              </a:rPr>
              <a:t>Kaggle</a:t>
            </a:r>
            <a:r>
              <a:rPr lang="en-GB" sz="900" dirty="0">
                <a:latin typeface="Raleway" pitchFamily="2" charset="77"/>
              </a:rPr>
              <a:t> </a:t>
            </a:r>
          </a:p>
        </p:txBody>
      </p:sp>
      <p:sp>
        <p:nvSpPr>
          <p:cNvPr id="2069" name="TextBox 2068">
            <a:extLst>
              <a:ext uri="{FF2B5EF4-FFF2-40B4-BE49-F238E27FC236}">
                <a16:creationId xmlns:a16="http://schemas.microsoft.com/office/drawing/2014/main" id="{296178D3-B297-85F6-7EDD-8AB0FF579E24}"/>
              </a:ext>
            </a:extLst>
          </p:cNvPr>
          <p:cNvSpPr txBox="1"/>
          <p:nvPr/>
        </p:nvSpPr>
        <p:spPr>
          <a:xfrm>
            <a:off x="2766976" y="6771424"/>
            <a:ext cx="4074606" cy="369332"/>
          </a:xfrm>
          <a:prstGeom prst="rect">
            <a:avLst/>
          </a:prstGeom>
          <a:noFill/>
        </p:spPr>
        <p:txBody>
          <a:bodyPr wrap="square" rtlCol="0">
            <a:spAutoFit/>
          </a:bodyPr>
          <a:lstStyle/>
          <a:p>
            <a:r>
              <a:rPr lang="en-GB" sz="900" b="1" dirty="0">
                <a:effectLst/>
                <a:latin typeface="Raleway" pitchFamily="2" charset="77"/>
              </a:rPr>
              <a:t>Modelling</a:t>
            </a:r>
            <a:r>
              <a:rPr lang="en-GB" sz="900" b="1" dirty="0">
                <a:latin typeface="Raleway" pitchFamily="2" charset="77"/>
              </a:rPr>
              <a:t> and Structural analysis of a horizontal  axis wind turbine blade (Batchelor project)</a:t>
            </a:r>
            <a:endParaRPr lang="en-GB" sz="900" b="1" dirty="0">
              <a:effectLst/>
            </a:endParaRPr>
          </a:p>
        </p:txBody>
      </p:sp>
      <p:sp>
        <p:nvSpPr>
          <p:cNvPr id="2070" name="TextBox 2069">
            <a:extLst>
              <a:ext uri="{FF2B5EF4-FFF2-40B4-BE49-F238E27FC236}">
                <a16:creationId xmlns:a16="http://schemas.microsoft.com/office/drawing/2014/main" id="{815B1DD3-104D-184D-E98F-7B24AAEB459F}"/>
              </a:ext>
            </a:extLst>
          </p:cNvPr>
          <p:cNvSpPr txBox="1"/>
          <p:nvPr/>
        </p:nvSpPr>
        <p:spPr>
          <a:xfrm>
            <a:off x="2790624" y="7076914"/>
            <a:ext cx="2158827" cy="246221"/>
          </a:xfrm>
          <a:prstGeom prst="rect">
            <a:avLst/>
          </a:prstGeom>
          <a:noFill/>
        </p:spPr>
        <p:txBody>
          <a:bodyPr wrap="square" rtlCol="0">
            <a:spAutoFit/>
          </a:bodyPr>
          <a:lstStyle/>
          <a:p>
            <a:r>
              <a:rPr lang="en-GB" sz="900" dirty="0">
                <a:latin typeface="Raleway" pitchFamily="2" charset="77"/>
              </a:rPr>
              <a:t>H</a:t>
            </a:r>
            <a:r>
              <a:rPr lang="en-GB" sz="800" dirty="0">
                <a:effectLst/>
                <a:latin typeface="Raleway" pitchFamily="2" charset="77"/>
              </a:rPr>
              <a:t>ERITAGE</a:t>
            </a:r>
            <a:r>
              <a:rPr lang="en-GB" sz="1000" dirty="0">
                <a:effectLst/>
                <a:latin typeface="Raleway" pitchFamily="2" charset="77"/>
              </a:rPr>
              <a:t> </a:t>
            </a:r>
            <a:r>
              <a:rPr lang="en-GB" sz="900" dirty="0">
                <a:effectLst/>
                <a:latin typeface="Raleway" pitchFamily="2" charset="77"/>
              </a:rPr>
              <a:t>I</a:t>
            </a:r>
            <a:r>
              <a:rPr lang="en-GB" sz="800" dirty="0">
                <a:effectLst/>
                <a:latin typeface="Raleway" pitchFamily="2" charset="77"/>
              </a:rPr>
              <a:t>NSTITUTE</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a:t>
            </a:r>
            <a:endParaRPr lang="en-GB" sz="800" dirty="0">
              <a:effectLst/>
            </a:endParaRPr>
          </a:p>
        </p:txBody>
      </p:sp>
      <p:pic>
        <p:nvPicPr>
          <p:cNvPr id="2071" name="Picture 2070">
            <a:extLst>
              <a:ext uri="{FF2B5EF4-FFF2-40B4-BE49-F238E27FC236}">
                <a16:creationId xmlns:a16="http://schemas.microsoft.com/office/drawing/2014/main" id="{DCF25334-9C36-5C28-4FD0-BD8E1326BC3D}"/>
              </a:ext>
            </a:extLst>
          </p:cNvPr>
          <p:cNvPicPr>
            <a:picLocks noChangeAspect="1"/>
          </p:cNvPicPr>
          <p:nvPr/>
        </p:nvPicPr>
        <p:blipFill>
          <a:blip r:embed="rId8"/>
          <a:stretch>
            <a:fillRect/>
          </a:stretch>
        </p:blipFill>
        <p:spPr>
          <a:xfrm>
            <a:off x="4941805" y="7154847"/>
            <a:ext cx="61440" cy="90353"/>
          </a:xfrm>
          <a:prstGeom prst="rect">
            <a:avLst/>
          </a:prstGeom>
        </p:spPr>
      </p:pic>
      <p:sp>
        <p:nvSpPr>
          <p:cNvPr id="2072" name="TextBox 2071">
            <a:extLst>
              <a:ext uri="{FF2B5EF4-FFF2-40B4-BE49-F238E27FC236}">
                <a16:creationId xmlns:a16="http://schemas.microsoft.com/office/drawing/2014/main" id="{8F080F6C-FC3F-F0AD-0DD5-76CE726F6C6C}"/>
              </a:ext>
            </a:extLst>
          </p:cNvPr>
          <p:cNvSpPr txBox="1"/>
          <p:nvPr/>
        </p:nvSpPr>
        <p:spPr>
          <a:xfrm>
            <a:off x="2779782" y="7267163"/>
            <a:ext cx="3845352" cy="784830"/>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Modelled a horizontal axis wind turbine blade using </a:t>
            </a:r>
            <a:r>
              <a:rPr lang="en-GB" sz="900" b="1" dirty="0">
                <a:latin typeface="Raleway" pitchFamily="2" charset="77"/>
              </a:rPr>
              <a:t>NACA</a:t>
            </a:r>
            <a:r>
              <a:rPr lang="en-GB" sz="900" dirty="0">
                <a:latin typeface="Raleway" pitchFamily="2" charset="77"/>
              </a:rPr>
              <a:t> aerofoils on </a:t>
            </a:r>
            <a:r>
              <a:rPr lang="en-GB" sz="900" b="1" dirty="0">
                <a:latin typeface="Raleway" pitchFamily="2" charset="77"/>
              </a:rPr>
              <a:t>SolidWorks</a:t>
            </a:r>
          </a:p>
          <a:p>
            <a:pPr marL="171450" indent="-171450">
              <a:buFont typeface="Courier New" panose="02070309020205020404" pitchFamily="49" charset="0"/>
              <a:buChar char="o"/>
            </a:pPr>
            <a:r>
              <a:rPr lang="en-GB" sz="900" dirty="0">
                <a:latin typeface="Raleway" pitchFamily="2" charset="77"/>
              </a:rPr>
              <a:t>Analysed fluid flow over the turbine blade using </a:t>
            </a:r>
            <a:r>
              <a:rPr lang="en-GB" sz="900" b="1" dirty="0">
                <a:latin typeface="Raleway" pitchFamily="2" charset="77"/>
              </a:rPr>
              <a:t>Ansys Fluent</a:t>
            </a:r>
          </a:p>
          <a:p>
            <a:pPr marL="171450" indent="-171450">
              <a:buFont typeface="Courier New" panose="02070309020205020404" pitchFamily="49" charset="0"/>
              <a:buChar char="o"/>
            </a:pPr>
            <a:r>
              <a:rPr lang="en-GB" sz="900" dirty="0">
                <a:latin typeface="Raleway" pitchFamily="2" charset="77"/>
              </a:rPr>
              <a:t>Analysed induced structural stress on the turbine blade with </a:t>
            </a:r>
            <a:r>
              <a:rPr lang="en-GB" sz="900" b="1" dirty="0">
                <a:latin typeface="Raleway" pitchFamily="2" charset="77"/>
              </a:rPr>
              <a:t>Ansys Mechanical</a:t>
            </a:r>
          </a:p>
        </p:txBody>
      </p:sp>
      <p:sp>
        <p:nvSpPr>
          <p:cNvPr id="2073" name="TextBox 2072">
            <a:extLst>
              <a:ext uri="{FF2B5EF4-FFF2-40B4-BE49-F238E27FC236}">
                <a16:creationId xmlns:a16="http://schemas.microsoft.com/office/drawing/2014/main" id="{64A7F7D0-8368-342E-9A2A-663081B429CF}"/>
              </a:ext>
            </a:extLst>
          </p:cNvPr>
          <p:cNvSpPr txBox="1"/>
          <p:nvPr/>
        </p:nvSpPr>
        <p:spPr>
          <a:xfrm>
            <a:off x="1936234" y="6780496"/>
            <a:ext cx="854390" cy="369332"/>
          </a:xfrm>
          <a:prstGeom prst="rect">
            <a:avLst/>
          </a:prstGeom>
          <a:noFill/>
        </p:spPr>
        <p:txBody>
          <a:bodyPr wrap="square" rtlCol="0">
            <a:spAutoFit/>
          </a:bodyPr>
          <a:lstStyle/>
          <a:p>
            <a:pPr algn="r"/>
            <a:r>
              <a:rPr lang="en-GB" sz="900" dirty="0">
                <a:latin typeface="Raleway" pitchFamily="2" charset="77"/>
              </a:rPr>
              <a:t>Jan 2015</a:t>
            </a:r>
          </a:p>
          <a:p>
            <a:pPr algn="r"/>
            <a:r>
              <a:rPr lang="en-GB" sz="900" dirty="0">
                <a:latin typeface="Raleway" pitchFamily="2" charset="77"/>
              </a:rPr>
              <a:t>― May 2026</a:t>
            </a:r>
            <a:endParaRPr lang="en-GB" sz="900" dirty="0">
              <a:effectLst/>
            </a:endParaRPr>
          </a:p>
        </p:txBody>
      </p:sp>
      <p:sp>
        <p:nvSpPr>
          <p:cNvPr id="2079" name="TextBox 2078">
            <a:extLst>
              <a:ext uri="{FF2B5EF4-FFF2-40B4-BE49-F238E27FC236}">
                <a16:creationId xmlns:a16="http://schemas.microsoft.com/office/drawing/2014/main" id="{99EBF2CA-A815-FBA0-CBFD-A497E4629DDD}"/>
              </a:ext>
            </a:extLst>
          </p:cNvPr>
          <p:cNvSpPr txBox="1"/>
          <p:nvPr/>
        </p:nvSpPr>
        <p:spPr>
          <a:xfrm>
            <a:off x="1903107" y="8492492"/>
            <a:ext cx="1000393" cy="230832"/>
          </a:xfrm>
          <a:prstGeom prst="rect">
            <a:avLst/>
          </a:prstGeom>
          <a:noFill/>
        </p:spPr>
        <p:txBody>
          <a:bodyPr wrap="square" rtlCol="0">
            <a:spAutoFit/>
          </a:bodyPr>
          <a:lstStyle/>
          <a:p>
            <a:pPr algn="r"/>
            <a:r>
              <a:rPr lang="en-GB" sz="900" dirty="0">
                <a:effectLst/>
                <a:latin typeface="Raleway" pitchFamily="2" charset="77"/>
              </a:rPr>
              <a:t>2019</a:t>
            </a:r>
            <a:r>
              <a:rPr lang="en-GB" sz="900" dirty="0">
                <a:latin typeface="Raleway" pitchFamily="2" charset="77"/>
              </a:rPr>
              <a:t>―Present</a:t>
            </a:r>
            <a:endParaRPr lang="en-GB" sz="900" dirty="0">
              <a:effectLst/>
            </a:endParaRPr>
          </a:p>
        </p:txBody>
      </p:sp>
      <p:sp>
        <p:nvSpPr>
          <p:cNvPr id="2080" name="TextBox 2079">
            <a:extLst>
              <a:ext uri="{FF2B5EF4-FFF2-40B4-BE49-F238E27FC236}">
                <a16:creationId xmlns:a16="http://schemas.microsoft.com/office/drawing/2014/main" id="{004F3B6F-FAD6-3BD3-832E-A5043A363F49}"/>
              </a:ext>
            </a:extLst>
          </p:cNvPr>
          <p:cNvSpPr txBox="1"/>
          <p:nvPr/>
        </p:nvSpPr>
        <p:spPr>
          <a:xfrm>
            <a:off x="2820109" y="8495911"/>
            <a:ext cx="2121696" cy="230832"/>
          </a:xfrm>
          <a:prstGeom prst="rect">
            <a:avLst/>
          </a:prstGeom>
          <a:noFill/>
        </p:spPr>
        <p:txBody>
          <a:bodyPr wrap="square" rtlCol="0">
            <a:spAutoFit/>
          </a:bodyPr>
          <a:lstStyle/>
          <a:p>
            <a:r>
              <a:rPr lang="en-GB" sz="900" b="1" dirty="0">
                <a:latin typeface="Raleway" pitchFamily="2" charset="77"/>
              </a:rPr>
              <a:t>Ph.D., Applied Physics</a:t>
            </a:r>
            <a:endParaRPr lang="en-GB" sz="900" b="1" dirty="0">
              <a:effectLst/>
            </a:endParaRPr>
          </a:p>
        </p:txBody>
      </p:sp>
      <p:sp>
        <p:nvSpPr>
          <p:cNvPr id="2081" name="TextBox 2080">
            <a:extLst>
              <a:ext uri="{FF2B5EF4-FFF2-40B4-BE49-F238E27FC236}">
                <a16:creationId xmlns:a16="http://schemas.microsoft.com/office/drawing/2014/main" id="{EC6BA674-C8C6-2A65-6FD7-861300DA265F}"/>
              </a:ext>
            </a:extLst>
          </p:cNvPr>
          <p:cNvSpPr txBox="1"/>
          <p:nvPr/>
        </p:nvSpPr>
        <p:spPr>
          <a:xfrm>
            <a:off x="1904803" y="8834305"/>
            <a:ext cx="1000393" cy="230832"/>
          </a:xfrm>
          <a:prstGeom prst="rect">
            <a:avLst/>
          </a:prstGeom>
          <a:noFill/>
        </p:spPr>
        <p:txBody>
          <a:bodyPr wrap="square" rtlCol="0">
            <a:spAutoFit/>
          </a:bodyPr>
          <a:lstStyle/>
          <a:p>
            <a:pPr algn="r"/>
            <a:r>
              <a:rPr lang="en-GB" sz="900" dirty="0">
                <a:effectLst/>
                <a:latin typeface="Raleway" pitchFamily="2" charset="77"/>
              </a:rPr>
              <a:t>2016</a:t>
            </a:r>
            <a:r>
              <a:rPr lang="en-GB" sz="900" dirty="0">
                <a:latin typeface="Raleway" pitchFamily="2" charset="77"/>
              </a:rPr>
              <a:t>―2018</a:t>
            </a:r>
            <a:endParaRPr lang="en-GB" sz="900" dirty="0">
              <a:effectLst/>
            </a:endParaRPr>
          </a:p>
        </p:txBody>
      </p:sp>
      <p:sp>
        <p:nvSpPr>
          <p:cNvPr id="2082" name="TextBox 2081">
            <a:extLst>
              <a:ext uri="{FF2B5EF4-FFF2-40B4-BE49-F238E27FC236}">
                <a16:creationId xmlns:a16="http://schemas.microsoft.com/office/drawing/2014/main" id="{C4DF9174-7396-0953-9BBB-57CD013FE7B7}"/>
              </a:ext>
            </a:extLst>
          </p:cNvPr>
          <p:cNvSpPr txBox="1"/>
          <p:nvPr/>
        </p:nvSpPr>
        <p:spPr>
          <a:xfrm>
            <a:off x="2820406" y="8852751"/>
            <a:ext cx="2837215" cy="230832"/>
          </a:xfrm>
          <a:prstGeom prst="rect">
            <a:avLst/>
          </a:prstGeom>
          <a:noFill/>
        </p:spPr>
        <p:txBody>
          <a:bodyPr wrap="square" rtlCol="0">
            <a:spAutoFit/>
          </a:bodyPr>
          <a:lstStyle/>
          <a:p>
            <a:r>
              <a:rPr lang="en-GB" sz="900" b="1" dirty="0">
                <a:latin typeface="Raleway" pitchFamily="2" charset="77"/>
              </a:rPr>
              <a:t>Masters in Technology, Mechanical Engineering</a:t>
            </a:r>
            <a:endParaRPr lang="en-GB" sz="900" b="1" dirty="0">
              <a:effectLst/>
            </a:endParaRPr>
          </a:p>
        </p:txBody>
      </p:sp>
      <p:sp>
        <p:nvSpPr>
          <p:cNvPr id="2083" name="TextBox 2082">
            <a:extLst>
              <a:ext uri="{FF2B5EF4-FFF2-40B4-BE49-F238E27FC236}">
                <a16:creationId xmlns:a16="http://schemas.microsoft.com/office/drawing/2014/main" id="{09D0A8DE-44C5-96E4-5235-F3E058EB4CC3}"/>
              </a:ext>
            </a:extLst>
          </p:cNvPr>
          <p:cNvSpPr txBox="1"/>
          <p:nvPr/>
        </p:nvSpPr>
        <p:spPr>
          <a:xfrm>
            <a:off x="2820109" y="9233944"/>
            <a:ext cx="3387260" cy="230832"/>
          </a:xfrm>
          <a:prstGeom prst="rect">
            <a:avLst/>
          </a:prstGeom>
          <a:noFill/>
        </p:spPr>
        <p:txBody>
          <a:bodyPr wrap="square" rtlCol="0">
            <a:spAutoFit/>
          </a:bodyPr>
          <a:lstStyle/>
          <a:p>
            <a:r>
              <a:rPr lang="en-GB" sz="900" b="1" dirty="0">
                <a:latin typeface="Raleway" pitchFamily="2" charset="77"/>
              </a:rPr>
              <a:t>Bachelors in Technology, Mechanical Engineering</a:t>
            </a:r>
            <a:endParaRPr lang="en-GB" sz="900" b="1" dirty="0">
              <a:effectLst/>
            </a:endParaRPr>
          </a:p>
        </p:txBody>
      </p:sp>
      <p:sp>
        <p:nvSpPr>
          <p:cNvPr id="2084" name="TextBox 2083">
            <a:extLst>
              <a:ext uri="{FF2B5EF4-FFF2-40B4-BE49-F238E27FC236}">
                <a16:creationId xmlns:a16="http://schemas.microsoft.com/office/drawing/2014/main" id="{95248E23-DFEF-9A5F-3278-252233D1A1B2}"/>
              </a:ext>
            </a:extLst>
          </p:cNvPr>
          <p:cNvSpPr txBox="1"/>
          <p:nvPr/>
        </p:nvSpPr>
        <p:spPr>
          <a:xfrm>
            <a:off x="1909908" y="9234157"/>
            <a:ext cx="1000393" cy="230832"/>
          </a:xfrm>
          <a:prstGeom prst="rect">
            <a:avLst/>
          </a:prstGeom>
          <a:noFill/>
        </p:spPr>
        <p:txBody>
          <a:bodyPr wrap="square" rtlCol="0">
            <a:spAutoFit/>
          </a:bodyPr>
          <a:lstStyle/>
          <a:p>
            <a:pPr algn="r"/>
            <a:r>
              <a:rPr lang="en-GB" sz="900" dirty="0">
                <a:effectLst/>
                <a:latin typeface="Raleway" pitchFamily="2" charset="77"/>
              </a:rPr>
              <a:t>2012</a:t>
            </a:r>
            <a:r>
              <a:rPr lang="en-GB" sz="900" dirty="0">
                <a:latin typeface="Raleway" pitchFamily="2" charset="77"/>
              </a:rPr>
              <a:t>―2016</a:t>
            </a:r>
            <a:endParaRPr lang="en-GB" sz="900" dirty="0">
              <a:effectLst/>
            </a:endParaRPr>
          </a:p>
        </p:txBody>
      </p:sp>
      <p:sp>
        <p:nvSpPr>
          <p:cNvPr id="2085" name="TextBox 2084">
            <a:extLst>
              <a:ext uri="{FF2B5EF4-FFF2-40B4-BE49-F238E27FC236}">
                <a16:creationId xmlns:a16="http://schemas.microsoft.com/office/drawing/2014/main" id="{B4C1E754-DD5D-3098-CA1B-ED9745B2D4FD}"/>
              </a:ext>
            </a:extLst>
          </p:cNvPr>
          <p:cNvSpPr txBox="1"/>
          <p:nvPr/>
        </p:nvSpPr>
        <p:spPr>
          <a:xfrm>
            <a:off x="2820109" y="8665285"/>
            <a:ext cx="3316922" cy="230832"/>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N</a:t>
            </a:r>
            <a:r>
              <a:rPr lang="en-GB" sz="800" dirty="0">
                <a:effectLst/>
                <a:latin typeface="Raleway" pitchFamily="2" charset="77"/>
              </a:rPr>
              <a:t>ETHERLANDS</a:t>
            </a:r>
            <a:endParaRPr lang="en-GB" sz="800" dirty="0">
              <a:effectLst/>
            </a:endParaRPr>
          </a:p>
        </p:txBody>
      </p:sp>
      <p:sp>
        <p:nvSpPr>
          <p:cNvPr id="2086" name="TextBox 2085">
            <a:extLst>
              <a:ext uri="{FF2B5EF4-FFF2-40B4-BE49-F238E27FC236}">
                <a16:creationId xmlns:a16="http://schemas.microsoft.com/office/drawing/2014/main" id="{D7517898-6C0A-DD1B-E1E9-59DF572AAE93}"/>
              </a:ext>
            </a:extLst>
          </p:cNvPr>
          <p:cNvSpPr txBox="1"/>
          <p:nvPr/>
        </p:nvSpPr>
        <p:spPr>
          <a:xfrm>
            <a:off x="2830110" y="9021558"/>
            <a:ext cx="3094015" cy="230832"/>
          </a:xfrm>
          <a:prstGeom prst="rect">
            <a:avLst/>
          </a:prstGeom>
          <a:noFill/>
        </p:spPr>
        <p:txBody>
          <a:bodyPr wrap="square" rtlCol="0">
            <a:spAutoFit/>
          </a:bodyPr>
          <a:lstStyle/>
          <a:p>
            <a:r>
              <a:rPr lang="en-GB" sz="900" dirty="0">
                <a:latin typeface="Raleway" pitchFamily="2" charset="77"/>
              </a:rPr>
              <a:t>I</a:t>
            </a:r>
            <a:r>
              <a:rPr lang="en-GB" sz="800" dirty="0">
                <a:effectLst/>
                <a:latin typeface="Raleway" pitchFamily="2" charset="77"/>
              </a:rPr>
              <a:t>NDIAN</a:t>
            </a:r>
            <a:r>
              <a:rPr lang="en-GB" sz="900" dirty="0">
                <a:effectLst/>
                <a:latin typeface="Raleway" pitchFamily="2" charset="77"/>
              </a:rPr>
              <a:t> I</a:t>
            </a:r>
            <a:r>
              <a:rPr lang="en-GB" sz="800" dirty="0">
                <a:effectLst/>
                <a:latin typeface="Raleway" pitchFamily="2" charset="77"/>
              </a:rPr>
              <a:t>NSTITUTE</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G</a:t>
            </a:r>
            <a:r>
              <a:rPr lang="en-GB" sz="800" dirty="0">
                <a:effectLst/>
                <a:latin typeface="Raleway" pitchFamily="2" charset="77"/>
              </a:rPr>
              <a:t>UWAHATI, </a:t>
            </a:r>
            <a:r>
              <a:rPr lang="en-GB" sz="900" dirty="0">
                <a:effectLst/>
                <a:latin typeface="Raleway" pitchFamily="2" charset="77"/>
              </a:rPr>
              <a:t>I</a:t>
            </a:r>
            <a:r>
              <a:rPr lang="en-GB" sz="800" dirty="0">
                <a:effectLst/>
                <a:latin typeface="Raleway" pitchFamily="2" charset="77"/>
              </a:rPr>
              <a:t>NDIA</a:t>
            </a:r>
            <a:endParaRPr lang="en-GB" sz="800" dirty="0">
              <a:effectLst/>
            </a:endParaRPr>
          </a:p>
        </p:txBody>
      </p:sp>
      <p:sp>
        <p:nvSpPr>
          <p:cNvPr id="2087" name="TextBox 2086">
            <a:extLst>
              <a:ext uri="{FF2B5EF4-FFF2-40B4-BE49-F238E27FC236}">
                <a16:creationId xmlns:a16="http://schemas.microsoft.com/office/drawing/2014/main" id="{7B87648C-FDA3-E8FD-142F-708FAC0725FE}"/>
              </a:ext>
            </a:extLst>
          </p:cNvPr>
          <p:cNvSpPr txBox="1"/>
          <p:nvPr/>
        </p:nvSpPr>
        <p:spPr>
          <a:xfrm>
            <a:off x="2820109" y="9413078"/>
            <a:ext cx="3146937" cy="246221"/>
          </a:xfrm>
          <a:prstGeom prst="rect">
            <a:avLst/>
          </a:prstGeom>
          <a:noFill/>
        </p:spPr>
        <p:txBody>
          <a:bodyPr wrap="square" rtlCol="0">
            <a:spAutoFit/>
          </a:bodyPr>
          <a:lstStyle/>
          <a:p>
            <a:r>
              <a:rPr lang="en-GB" sz="900" dirty="0">
                <a:latin typeface="Raleway" pitchFamily="2" charset="77"/>
              </a:rPr>
              <a:t>H</a:t>
            </a:r>
            <a:r>
              <a:rPr lang="en-GB" sz="800" dirty="0">
                <a:effectLst/>
                <a:latin typeface="Raleway" pitchFamily="2" charset="77"/>
              </a:rPr>
              <a:t>ERITAGE</a:t>
            </a:r>
            <a:r>
              <a:rPr lang="en-GB" sz="1000" dirty="0">
                <a:effectLst/>
                <a:latin typeface="Raleway" pitchFamily="2" charset="77"/>
              </a:rPr>
              <a:t> </a:t>
            </a:r>
            <a:r>
              <a:rPr lang="en-GB" sz="900" dirty="0">
                <a:effectLst/>
                <a:latin typeface="Raleway" pitchFamily="2" charset="77"/>
              </a:rPr>
              <a:t>I</a:t>
            </a:r>
            <a:r>
              <a:rPr lang="en-GB" sz="800" dirty="0">
                <a:effectLst/>
                <a:latin typeface="Raleway" pitchFamily="2" charset="77"/>
              </a:rPr>
              <a:t>NSTITUTE</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 </a:t>
            </a:r>
            <a:r>
              <a:rPr lang="en-GB" sz="900" dirty="0">
                <a:effectLst/>
                <a:latin typeface="Raleway" pitchFamily="2" charset="77"/>
              </a:rPr>
              <a:t>I</a:t>
            </a:r>
            <a:r>
              <a:rPr lang="en-GB" sz="800" dirty="0">
                <a:effectLst/>
                <a:latin typeface="Raleway" pitchFamily="2" charset="77"/>
              </a:rPr>
              <a:t>NDIA</a:t>
            </a:r>
            <a:endParaRPr lang="en-GB" sz="800" dirty="0">
              <a:effectLst/>
            </a:endParaRPr>
          </a:p>
        </p:txBody>
      </p:sp>
    </p:spTree>
    <p:extLst>
      <p:ext uri="{BB962C8B-B14F-4D97-AF65-F5344CB8AC3E}">
        <p14:creationId xmlns:p14="http://schemas.microsoft.com/office/powerpoint/2010/main" val="3568665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45E0B53-D910-F45D-36B9-5E39C531ADAF}"/>
              </a:ext>
            </a:extLst>
          </p:cNvPr>
          <p:cNvSpPr/>
          <p:nvPr/>
        </p:nvSpPr>
        <p:spPr>
          <a:xfrm>
            <a:off x="25898" y="572189"/>
            <a:ext cx="1877209" cy="9235841"/>
          </a:xfrm>
          <a:prstGeom prst="rect">
            <a:avLst/>
          </a:prstGeom>
          <a:solidFill>
            <a:srgbClr val="E5E6E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1C976C2-D778-313A-4524-319476ED3CC5}"/>
              </a:ext>
            </a:extLst>
          </p:cNvPr>
          <p:cNvSpPr/>
          <p:nvPr/>
        </p:nvSpPr>
        <p:spPr>
          <a:xfrm>
            <a:off x="0" y="97970"/>
            <a:ext cx="6858000" cy="1151165"/>
          </a:xfrm>
          <a:prstGeom prst="rect">
            <a:avLst/>
          </a:prstGeom>
          <a:solidFill>
            <a:srgbClr val="3F40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200" dirty="0">
                <a:solidFill>
                  <a:srgbClr val="FFFFFF"/>
                </a:solidFill>
                <a:effectLst/>
                <a:latin typeface="Raleway" pitchFamily="2" charset="77"/>
              </a:rPr>
              <a:t>Arnab </a:t>
            </a:r>
            <a:r>
              <a:rPr lang="en-GB" sz="2200" b="1" dirty="0">
                <a:solidFill>
                  <a:srgbClr val="FFFFFF"/>
                </a:solidFill>
                <a:effectLst/>
                <a:latin typeface="Raleway" pitchFamily="2" charset="77"/>
              </a:rPr>
              <a:t>Ghosh </a:t>
            </a:r>
          </a:p>
          <a:p>
            <a:pPr algn="ctr"/>
            <a:r>
              <a:rPr lang="en-GB" sz="1000" dirty="0">
                <a:effectLst/>
              </a:rPr>
              <a:t>PhD student</a:t>
            </a:r>
          </a:p>
        </p:txBody>
      </p:sp>
      <p:pic>
        <p:nvPicPr>
          <p:cNvPr id="11" name="Picture 10" descr="A person in a red jacket&#10;&#10;Description automatically generated">
            <a:extLst>
              <a:ext uri="{FF2B5EF4-FFF2-40B4-BE49-F238E27FC236}">
                <a16:creationId xmlns:a16="http://schemas.microsoft.com/office/drawing/2014/main" id="{8AFAD934-8547-2E0A-9649-ACDD8BB73AF8}"/>
              </a:ext>
            </a:extLst>
          </p:cNvPr>
          <p:cNvPicPr>
            <a:picLocks noChangeAspect="1"/>
          </p:cNvPicPr>
          <p:nvPr/>
        </p:nvPicPr>
        <p:blipFill>
          <a:blip r:embed="rId2">
            <a:alphaModFix/>
          </a:blip>
          <a:stretch>
            <a:fillRect/>
          </a:stretch>
        </p:blipFill>
        <p:spPr>
          <a:xfrm>
            <a:off x="274637" y="1440871"/>
            <a:ext cx="1235509" cy="1235509"/>
          </a:xfrm>
          <a:prstGeom prst="ellipse">
            <a:avLst/>
          </a:prstGeom>
          <a:ln w="12700">
            <a:solidFill>
              <a:srgbClr val="3F4040"/>
            </a:solidFill>
          </a:ln>
        </p:spPr>
      </p:pic>
      <p:sp>
        <p:nvSpPr>
          <p:cNvPr id="12" name="TextBox 11">
            <a:extLst>
              <a:ext uri="{FF2B5EF4-FFF2-40B4-BE49-F238E27FC236}">
                <a16:creationId xmlns:a16="http://schemas.microsoft.com/office/drawing/2014/main" id="{B6A63515-8E27-7BB0-AD9E-8F1D91D5FBB7}"/>
              </a:ext>
            </a:extLst>
          </p:cNvPr>
          <p:cNvSpPr txBox="1"/>
          <p:nvPr/>
        </p:nvSpPr>
        <p:spPr>
          <a:xfrm>
            <a:off x="94181" y="3083560"/>
            <a:ext cx="1692526" cy="1446550"/>
          </a:xfrm>
          <a:prstGeom prst="rect">
            <a:avLst/>
          </a:prstGeom>
          <a:noFill/>
        </p:spPr>
        <p:txBody>
          <a:bodyPr wrap="square" rtlCol="0">
            <a:spAutoFit/>
          </a:bodyPr>
          <a:lstStyle/>
          <a:p>
            <a:pPr algn="r"/>
            <a:r>
              <a:rPr lang="en-GB" sz="800" dirty="0">
                <a:effectLst/>
                <a:latin typeface="Raleway" pitchFamily="2" charset="77"/>
              </a:rPr>
              <a:t>A passionate PhD student of Applied Physics with experience in programming to solve large scale fluid physics problems, data analysis and visualisation. Possessing youthful exuberance for learning machine learning and actively seeking challenging projects to work on within a team. </a:t>
            </a:r>
            <a:endParaRPr lang="en-GB" sz="800" dirty="0">
              <a:effectLst/>
            </a:endParaRPr>
          </a:p>
        </p:txBody>
      </p:sp>
      <p:sp>
        <p:nvSpPr>
          <p:cNvPr id="16" name="TextBox 15">
            <a:extLst>
              <a:ext uri="{FF2B5EF4-FFF2-40B4-BE49-F238E27FC236}">
                <a16:creationId xmlns:a16="http://schemas.microsoft.com/office/drawing/2014/main" id="{4B0CC2B9-85BE-5248-A898-05AF9C1E4C62}"/>
              </a:ext>
            </a:extLst>
          </p:cNvPr>
          <p:cNvSpPr txBox="1"/>
          <p:nvPr/>
        </p:nvSpPr>
        <p:spPr>
          <a:xfrm>
            <a:off x="990070" y="2868116"/>
            <a:ext cx="691451"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About me</a:t>
            </a:r>
          </a:p>
        </p:txBody>
      </p:sp>
      <p:sp>
        <p:nvSpPr>
          <p:cNvPr id="19" name="TextBox 18">
            <a:extLst>
              <a:ext uri="{FF2B5EF4-FFF2-40B4-BE49-F238E27FC236}">
                <a16:creationId xmlns:a16="http://schemas.microsoft.com/office/drawing/2014/main" id="{69A9E2C4-C7C3-59B8-B586-1D544870564C}"/>
              </a:ext>
            </a:extLst>
          </p:cNvPr>
          <p:cNvSpPr txBox="1"/>
          <p:nvPr/>
        </p:nvSpPr>
        <p:spPr>
          <a:xfrm>
            <a:off x="365547" y="4714797"/>
            <a:ext cx="1315974"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Areas of specialization</a:t>
            </a:r>
          </a:p>
        </p:txBody>
      </p:sp>
      <p:sp>
        <p:nvSpPr>
          <p:cNvPr id="21" name="TextBox 20">
            <a:extLst>
              <a:ext uri="{FF2B5EF4-FFF2-40B4-BE49-F238E27FC236}">
                <a16:creationId xmlns:a16="http://schemas.microsoft.com/office/drawing/2014/main" id="{B50048CF-543C-7D1C-55C7-AD7A74E48489}"/>
              </a:ext>
            </a:extLst>
          </p:cNvPr>
          <p:cNvSpPr txBox="1"/>
          <p:nvPr/>
        </p:nvSpPr>
        <p:spPr>
          <a:xfrm>
            <a:off x="157654" y="4930241"/>
            <a:ext cx="1629051" cy="338554"/>
          </a:xfrm>
          <a:prstGeom prst="rect">
            <a:avLst/>
          </a:prstGeom>
          <a:noFill/>
        </p:spPr>
        <p:txBody>
          <a:bodyPr wrap="square" rtlCol="0">
            <a:spAutoFit/>
          </a:bodyPr>
          <a:lstStyle/>
          <a:p>
            <a:pPr algn="r"/>
            <a:r>
              <a:rPr lang="en-GB" sz="800" dirty="0">
                <a:effectLst/>
                <a:latin typeface="Raleway" pitchFamily="2" charset="77"/>
              </a:rPr>
              <a:t>Engineer </a:t>
            </a:r>
            <a:r>
              <a:rPr lang="en-GB" sz="800" b="1" dirty="0">
                <a:effectLst/>
                <a:latin typeface="Courier" pitchFamily="2" charset="0"/>
              </a:rPr>
              <a:t>⋅</a:t>
            </a:r>
            <a:r>
              <a:rPr lang="en-GB" sz="800" dirty="0">
                <a:effectLst/>
                <a:latin typeface="Raleway" pitchFamily="2" charset="77"/>
              </a:rPr>
              <a:t> Physicist </a:t>
            </a:r>
          </a:p>
          <a:p>
            <a:pPr algn="r"/>
            <a:r>
              <a:rPr lang="en-GB" sz="800" b="1" dirty="0">
                <a:effectLst/>
                <a:latin typeface="Courier" pitchFamily="2" charset="0"/>
              </a:rPr>
              <a:t>⋅</a:t>
            </a:r>
            <a:r>
              <a:rPr lang="en-GB" sz="800" dirty="0">
                <a:effectLst/>
                <a:latin typeface="Raleway" pitchFamily="2" charset="77"/>
              </a:rPr>
              <a:t> Programmer</a:t>
            </a:r>
            <a:endParaRPr lang="en-GB" sz="800" dirty="0">
              <a:effectLst/>
            </a:endParaRPr>
          </a:p>
        </p:txBody>
      </p:sp>
      <p:sp>
        <p:nvSpPr>
          <p:cNvPr id="22" name="TextBox 21">
            <a:extLst>
              <a:ext uri="{FF2B5EF4-FFF2-40B4-BE49-F238E27FC236}">
                <a16:creationId xmlns:a16="http://schemas.microsoft.com/office/drawing/2014/main" id="{4BE56B9D-D86D-66AE-76E2-A4B7BB310B09}"/>
              </a:ext>
            </a:extLst>
          </p:cNvPr>
          <p:cNvSpPr txBox="1"/>
          <p:nvPr/>
        </p:nvSpPr>
        <p:spPr>
          <a:xfrm>
            <a:off x="786105" y="5468526"/>
            <a:ext cx="895416"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Competencies</a:t>
            </a:r>
          </a:p>
        </p:txBody>
      </p:sp>
      <p:sp>
        <p:nvSpPr>
          <p:cNvPr id="23" name="TextBox 22">
            <a:extLst>
              <a:ext uri="{FF2B5EF4-FFF2-40B4-BE49-F238E27FC236}">
                <a16:creationId xmlns:a16="http://schemas.microsoft.com/office/drawing/2014/main" id="{1B190BF2-6676-F788-C8E7-9E0708638A77}"/>
              </a:ext>
            </a:extLst>
          </p:cNvPr>
          <p:cNvSpPr txBox="1"/>
          <p:nvPr/>
        </p:nvSpPr>
        <p:spPr>
          <a:xfrm>
            <a:off x="94179" y="5683970"/>
            <a:ext cx="1692526" cy="830997"/>
          </a:xfrm>
          <a:prstGeom prst="rect">
            <a:avLst/>
          </a:prstGeom>
          <a:noFill/>
        </p:spPr>
        <p:txBody>
          <a:bodyPr wrap="square" rtlCol="0">
            <a:spAutoFit/>
          </a:bodyPr>
          <a:lstStyle/>
          <a:p>
            <a:pPr algn="r"/>
            <a:r>
              <a:rPr lang="en-GB" sz="800" dirty="0">
                <a:effectLst/>
                <a:latin typeface="Courier" pitchFamily="2" charset="0"/>
                <a:cs typeface="Courier New" panose="02070309020205020404" pitchFamily="49" charset="0"/>
              </a:rPr>
              <a:t>C / Python </a:t>
            </a:r>
            <a:r>
              <a:rPr lang="en-GB" sz="800" dirty="0">
                <a:latin typeface="Courier" pitchFamily="2" charset="0"/>
                <a:cs typeface="Courier New" panose="02070309020205020404" pitchFamily="49" charset="0"/>
              </a:rPr>
              <a:t>/ </a:t>
            </a:r>
            <a:r>
              <a:rPr lang="en-GB" sz="800" dirty="0">
                <a:effectLst/>
                <a:latin typeface="Courier" pitchFamily="2" charset="0"/>
                <a:cs typeface="Courier New" panose="02070309020205020404" pitchFamily="49" charset="0"/>
              </a:rPr>
              <a:t>Linux</a:t>
            </a:r>
          </a:p>
          <a:p>
            <a:pPr algn="r"/>
            <a:r>
              <a:rPr lang="en-GB" sz="800" dirty="0">
                <a:latin typeface="Courier" pitchFamily="2" charset="0"/>
                <a:cs typeface="Courier New" panose="02070309020205020404" pitchFamily="49" charset="0"/>
              </a:rPr>
              <a:t>Git / Bash / </a:t>
            </a:r>
            <a:r>
              <a:rPr lang="en-GB" sz="800" dirty="0" err="1">
                <a:latin typeface="Courier" pitchFamily="2" charset="0"/>
                <a:cs typeface="Courier New" panose="02070309020205020404" pitchFamily="49" charset="0"/>
              </a:rPr>
              <a:t>OpenMPI</a:t>
            </a:r>
            <a:endParaRPr lang="en-GB" sz="800" dirty="0">
              <a:latin typeface="Courier" pitchFamily="2" charset="0"/>
              <a:cs typeface="Courier New" panose="02070309020205020404" pitchFamily="49" charset="0"/>
            </a:endParaRPr>
          </a:p>
          <a:p>
            <a:pPr algn="r"/>
            <a:r>
              <a:rPr lang="en-GB" sz="800" b="0" dirty="0">
                <a:latin typeface="Courier" pitchFamily="2" charset="0"/>
                <a:cs typeface="Courier New" panose="02070309020205020404" pitchFamily="49" charset="0"/>
              </a:rPr>
              <a:t>SSH-clients / LaTeX</a:t>
            </a:r>
          </a:p>
          <a:p>
            <a:pPr algn="r"/>
            <a:r>
              <a:rPr lang="en-GB" sz="800" dirty="0">
                <a:effectLst/>
                <a:latin typeface="Courier" pitchFamily="2" charset="0"/>
                <a:cs typeface="Courier New" panose="02070309020205020404" pitchFamily="49" charset="0"/>
              </a:rPr>
              <a:t>NumPy </a:t>
            </a:r>
            <a:r>
              <a:rPr lang="en-GB" sz="800" dirty="0">
                <a:latin typeface="Courier" pitchFamily="2" charset="0"/>
                <a:cs typeface="Courier New" panose="02070309020205020404" pitchFamily="49" charset="0"/>
              </a:rPr>
              <a:t>/ </a:t>
            </a:r>
            <a:r>
              <a:rPr lang="en-GB" sz="800" dirty="0">
                <a:effectLst/>
                <a:latin typeface="Courier" pitchFamily="2" charset="0"/>
                <a:cs typeface="Courier New" panose="02070309020205020404" pitchFamily="49" charset="0"/>
              </a:rPr>
              <a:t>Matplotlib</a:t>
            </a:r>
            <a:r>
              <a:rPr lang="en-GB" sz="800" dirty="0">
                <a:latin typeface="Courier" pitchFamily="2" charset="0"/>
                <a:cs typeface="Courier New" panose="02070309020205020404" pitchFamily="49" charset="0"/>
              </a:rPr>
              <a:t> </a:t>
            </a:r>
            <a:r>
              <a:rPr lang="en-GB" sz="800" dirty="0" err="1">
                <a:latin typeface="Courier" pitchFamily="2" charset="0"/>
                <a:cs typeface="Courier New" panose="02070309020205020404" pitchFamily="49" charset="0"/>
              </a:rPr>
              <a:t>Paraview</a:t>
            </a:r>
            <a:r>
              <a:rPr lang="en-GB" sz="800" dirty="0">
                <a:latin typeface="Courier" pitchFamily="2" charset="0"/>
                <a:cs typeface="Courier New" panose="02070309020205020404" pitchFamily="49" charset="0"/>
              </a:rPr>
              <a:t> / </a:t>
            </a:r>
            <a:r>
              <a:rPr lang="en-GB" sz="800" dirty="0">
                <a:effectLst/>
                <a:latin typeface="Courier" pitchFamily="2" charset="0"/>
                <a:cs typeface="Courier New" panose="02070309020205020404" pitchFamily="49" charset="0"/>
              </a:rPr>
              <a:t>MS Office</a:t>
            </a:r>
          </a:p>
          <a:p>
            <a:pPr algn="r"/>
            <a:r>
              <a:rPr lang="en-GB" sz="800" dirty="0">
                <a:effectLst/>
                <a:latin typeface="Courier" pitchFamily="2" charset="0"/>
                <a:cs typeface="Courier New" panose="02070309020205020404" pitchFamily="49" charset="0"/>
              </a:rPr>
              <a:t>SolidWorks </a:t>
            </a:r>
            <a:r>
              <a:rPr lang="en-GB" sz="800" dirty="0">
                <a:latin typeface="Courier" pitchFamily="2" charset="0"/>
                <a:cs typeface="Courier New" panose="02070309020205020404" pitchFamily="49" charset="0"/>
              </a:rPr>
              <a:t>/ Ansys Fluent</a:t>
            </a:r>
            <a:endParaRPr lang="en-GB" sz="800" dirty="0">
              <a:effectLst/>
              <a:latin typeface="Courier" pitchFamily="2" charset="0"/>
              <a:cs typeface="Courier New" panose="02070309020205020404" pitchFamily="49" charset="0"/>
            </a:endParaRPr>
          </a:p>
        </p:txBody>
      </p:sp>
      <p:sp>
        <p:nvSpPr>
          <p:cNvPr id="24" name="TextBox 23">
            <a:extLst>
              <a:ext uri="{FF2B5EF4-FFF2-40B4-BE49-F238E27FC236}">
                <a16:creationId xmlns:a16="http://schemas.microsoft.com/office/drawing/2014/main" id="{29314C3B-9A25-684E-49F9-F9CA12219536}"/>
              </a:ext>
            </a:extLst>
          </p:cNvPr>
          <p:cNvSpPr txBox="1"/>
          <p:nvPr/>
        </p:nvSpPr>
        <p:spPr>
          <a:xfrm>
            <a:off x="1055413" y="6708690"/>
            <a:ext cx="626107"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Interests</a:t>
            </a:r>
          </a:p>
        </p:txBody>
      </p:sp>
      <p:sp>
        <p:nvSpPr>
          <p:cNvPr id="25" name="TextBox 24">
            <a:extLst>
              <a:ext uri="{FF2B5EF4-FFF2-40B4-BE49-F238E27FC236}">
                <a16:creationId xmlns:a16="http://schemas.microsoft.com/office/drawing/2014/main" id="{0E577066-C949-127C-D06F-D490AEA9AA81}"/>
              </a:ext>
            </a:extLst>
          </p:cNvPr>
          <p:cNvSpPr txBox="1"/>
          <p:nvPr/>
        </p:nvSpPr>
        <p:spPr>
          <a:xfrm>
            <a:off x="157652" y="6921584"/>
            <a:ext cx="1629051" cy="584775"/>
          </a:xfrm>
          <a:prstGeom prst="rect">
            <a:avLst/>
          </a:prstGeom>
          <a:noFill/>
        </p:spPr>
        <p:txBody>
          <a:bodyPr wrap="square" rtlCol="0">
            <a:spAutoFit/>
          </a:bodyPr>
          <a:lstStyle/>
          <a:p>
            <a:pPr algn="r"/>
            <a:r>
              <a:rPr lang="en-GB" sz="800" dirty="0">
                <a:effectLst/>
                <a:latin typeface="Raleway" pitchFamily="2" charset="77"/>
              </a:rPr>
              <a:t>Squash, </a:t>
            </a:r>
            <a:r>
              <a:rPr lang="en-GB" sz="800" dirty="0" err="1">
                <a:effectLst/>
                <a:latin typeface="Raleway" pitchFamily="2" charset="77"/>
              </a:rPr>
              <a:t>Padel</a:t>
            </a:r>
            <a:r>
              <a:rPr lang="en-GB" sz="800" dirty="0">
                <a:effectLst/>
                <a:latin typeface="Raleway" pitchFamily="2" charset="77"/>
              </a:rPr>
              <a:t>, Cooking, Hiking, Active portfolio management, Stock market and ETFs</a:t>
            </a:r>
          </a:p>
        </p:txBody>
      </p:sp>
      <p:sp>
        <p:nvSpPr>
          <p:cNvPr id="27" name="Oval 26">
            <a:extLst>
              <a:ext uri="{FF2B5EF4-FFF2-40B4-BE49-F238E27FC236}">
                <a16:creationId xmlns:a16="http://schemas.microsoft.com/office/drawing/2014/main" id="{9EC19722-ED0F-14F0-4EA0-984EE054B484}"/>
              </a:ext>
            </a:extLst>
          </p:cNvPr>
          <p:cNvSpPr/>
          <p:nvPr/>
        </p:nvSpPr>
        <p:spPr>
          <a:xfrm>
            <a:off x="94180" y="8441973"/>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t>@</a:t>
            </a:r>
          </a:p>
        </p:txBody>
      </p:sp>
      <p:sp>
        <p:nvSpPr>
          <p:cNvPr id="28" name="TextBox 27">
            <a:extLst>
              <a:ext uri="{FF2B5EF4-FFF2-40B4-BE49-F238E27FC236}">
                <a16:creationId xmlns:a16="http://schemas.microsoft.com/office/drawing/2014/main" id="{491424F5-71A4-0ECC-ECF1-5088EEA9EE8C}"/>
              </a:ext>
            </a:extLst>
          </p:cNvPr>
          <p:cNvSpPr txBox="1"/>
          <p:nvPr/>
        </p:nvSpPr>
        <p:spPr>
          <a:xfrm>
            <a:off x="254465" y="8424480"/>
            <a:ext cx="1538137" cy="215444"/>
          </a:xfrm>
          <a:prstGeom prst="rect">
            <a:avLst/>
          </a:prstGeom>
          <a:noFill/>
        </p:spPr>
        <p:txBody>
          <a:bodyPr wrap="square" rtlCol="0">
            <a:spAutoFit/>
          </a:bodyPr>
          <a:lstStyle/>
          <a:p>
            <a:pPr algn="r"/>
            <a:r>
              <a:rPr lang="en-GB" sz="800" dirty="0">
                <a:latin typeface="Courier" pitchFamily="2" charset="0"/>
                <a:hlinkClick r:id="rId3">
                  <a:extLst>
                    <a:ext uri="{A12FA001-AC4F-418D-AE19-62706E023703}">
                      <ahyp:hlinkClr xmlns:ahyp="http://schemas.microsoft.com/office/drawing/2018/hyperlinkcolor" val="tx"/>
                    </a:ext>
                  </a:extLst>
                </a:hlinkClick>
              </a:rPr>
              <a:t>a</a:t>
            </a:r>
            <a:r>
              <a:rPr lang="en-GB" sz="800" dirty="0">
                <a:effectLst/>
                <a:latin typeface="Courier" pitchFamily="2" charset="0"/>
                <a:hlinkClick r:id="rId3">
                  <a:extLst>
                    <a:ext uri="{A12FA001-AC4F-418D-AE19-62706E023703}">
                      <ahyp:hlinkClr xmlns:ahyp="http://schemas.microsoft.com/office/drawing/2018/hyperlinkcolor" val="tx"/>
                    </a:ext>
                  </a:extLst>
                </a:hlinkClick>
              </a:rPr>
              <a:t>rnab.sphs12@gmail.com</a:t>
            </a:r>
            <a:endParaRPr lang="en-GB" sz="800" dirty="0">
              <a:effectLst/>
              <a:latin typeface="Courier" pitchFamily="2" charset="0"/>
            </a:endParaRPr>
          </a:p>
        </p:txBody>
      </p:sp>
      <p:sp>
        <p:nvSpPr>
          <p:cNvPr id="29" name="Oval 28">
            <a:extLst>
              <a:ext uri="{FF2B5EF4-FFF2-40B4-BE49-F238E27FC236}">
                <a16:creationId xmlns:a16="http://schemas.microsoft.com/office/drawing/2014/main" id="{4689F01B-7DA0-1A68-47E3-2362E5DAA712}"/>
              </a:ext>
            </a:extLst>
          </p:cNvPr>
          <p:cNvSpPr/>
          <p:nvPr/>
        </p:nvSpPr>
        <p:spPr>
          <a:xfrm>
            <a:off x="550503" y="8646682"/>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t>☏</a:t>
            </a:r>
          </a:p>
        </p:txBody>
      </p:sp>
      <p:sp>
        <p:nvSpPr>
          <p:cNvPr id="30" name="TextBox 29">
            <a:extLst>
              <a:ext uri="{FF2B5EF4-FFF2-40B4-BE49-F238E27FC236}">
                <a16:creationId xmlns:a16="http://schemas.microsoft.com/office/drawing/2014/main" id="{DC43C93C-DBDD-B646-5DDA-4BDC7EA5944A}"/>
              </a:ext>
            </a:extLst>
          </p:cNvPr>
          <p:cNvSpPr txBox="1"/>
          <p:nvPr/>
        </p:nvSpPr>
        <p:spPr>
          <a:xfrm>
            <a:off x="653680" y="8622430"/>
            <a:ext cx="1133520" cy="215444"/>
          </a:xfrm>
          <a:prstGeom prst="rect">
            <a:avLst/>
          </a:prstGeom>
          <a:noFill/>
        </p:spPr>
        <p:txBody>
          <a:bodyPr wrap="square" rtlCol="0">
            <a:spAutoFit/>
          </a:bodyPr>
          <a:lstStyle/>
          <a:p>
            <a:pPr algn="r"/>
            <a:r>
              <a:rPr lang="en-GB" sz="800" dirty="0">
                <a:latin typeface="Courier" pitchFamily="2" charset="0"/>
              </a:rPr>
              <a:t>+(31) 625252478</a:t>
            </a:r>
            <a:endParaRPr lang="en-GB" sz="800" dirty="0">
              <a:effectLst/>
              <a:latin typeface="Courier" pitchFamily="2" charset="0"/>
            </a:endParaRPr>
          </a:p>
        </p:txBody>
      </p:sp>
      <p:grpSp>
        <p:nvGrpSpPr>
          <p:cNvPr id="35" name="Group 34">
            <a:extLst>
              <a:ext uri="{FF2B5EF4-FFF2-40B4-BE49-F238E27FC236}">
                <a16:creationId xmlns:a16="http://schemas.microsoft.com/office/drawing/2014/main" id="{F70FF6D1-A805-4B7F-1E65-E716C6D48CE2}"/>
              </a:ext>
            </a:extLst>
          </p:cNvPr>
          <p:cNvGrpSpPr/>
          <p:nvPr/>
        </p:nvGrpSpPr>
        <p:grpSpPr>
          <a:xfrm>
            <a:off x="144602" y="8827139"/>
            <a:ext cx="289994" cy="230832"/>
            <a:chOff x="365547" y="8874042"/>
            <a:chExt cx="289994" cy="230832"/>
          </a:xfrm>
        </p:grpSpPr>
        <p:sp>
          <p:nvSpPr>
            <p:cNvPr id="31" name="Oval 30">
              <a:extLst>
                <a:ext uri="{FF2B5EF4-FFF2-40B4-BE49-F238E27FC236}">
                  <a16:creationId xmlns:a16="http://schemas.microsoft.com/office/drawing/2014/main" id="{A3CFD3DF-77AB-9D9D-BC34-4BEAEFD57858}"/>
                </a:ext>
              </a:extLst>
            </p:cNvPr>
            <p:cNvSpPr/>
            <p:nvPr/>
          </p:nvSpPr>
          <p:spPr>
            <a:xfrm>
              <a:off x="416710" y="8899369"/>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sp>
          <p:nvSpPr>
            <p:cNvPr id="33" name="TextBox 32">
              <a:extLst>
                <a:ext uri="{FF2B5EF4-FFF2-40B4-BE49-F238E27FC236}">
                  <a16:creationId xmlns:a16="http://schemas.microsoft.com/office/drawing/2014/main" id="{BACEAD62-D65B-0D53-B9BA-25ECB480624A}"/>
                </a:ext>
              </a:extLst>
            </p:cNvPr>
            <p:cNvSpPr txBox="1"/>
            <p:nvPr/>
          </p:nvSpPr>
          <p:spPr>
            <a:xfrm>
              <a:off x="365547" y="8874042"/>
              <a:ext cx="289994" cy="230832"/>
            </a:xfrm>
            <a:prstGeom prst="rect">
              <a:avLst/>
            </a:prstGeom>
            <a:noFill/>
          </p:spPr>
          <p:txBody>
            <a:bodyPr wrap="square" rtlCol="0">
              <a:spAutoFit/>
            </a:bodyPr>
            <a:lstStyle/>
            <a:p>
              <a:pPr algn="ctr"/>
              <a:r>
                <a:rPr lang="en-GB" sz="900" b="1" dirty="0">
                  <a:solidFill>
                    <a:srgbClr val="FFFFFF"/>
                  </a:solidFill>
                </a:rPr>
                <a:t>in</a:t>
              </a:r>
            </a:p>
          </p:txBody>
        </p:sp>
      </p:grpSp>
      <p:sp>
        <p:nvSpPr>
          <p:cNvPr id="34" name="TextBox 33">
            <a:extLst>
              <a:ext uri="{FF2B5EF4-FFF2-40B4-BE49-F238E27FC236}">
                <a16:creationId xmlns:a16="http://schemas.microsoft.com/office/drawing/2014/main" id="{DC681E9C-1C0E-97B8-3001-70B347C7998E}"/>
              </a:ext>
            </a:extLst>
          </p:cNvPr>
          <p:cNvSpPr txBox="1"/>
          <p:nvPr/>
        </p:nvSpPr>
        <p:spPr>
          <a:xfrm>
            <a:off x="333072" y="8834526"/>
            <a:ext cx="1456786" cy="215444"/>
          </a:xfrm>
          <a:prstGeom prst="rect">
            <a:avLst/>
          </a:prstGeom>
          <a:noFill/>
        </p:spPr>
        <p:txBody>
          <a:bodyPr wrap="square" rtlCol="0">
            <a:spAutoFit/>
          </a:bodyPr>
          <a:lstStyle/>
          <a:p>
            <a:pPr algn="r"/>
            <a:r>
              <a:rPr lang="en-GB" sz="800" dirty="0">
                <a:latin typeface="Courier" pitchFamily="2" charset="0"/>
                <a:hlinkClick r:id="rId4">
                  <a:extLst>
                    <a:ext uri="{A12FA001-AC4F-418D-AE19-62706E023703}">
                      <ahyp:hlinkClr xmlns:ahyp="http://schemas.microsoft.com/office/drawing/2018/hyperlinkcolor" val="tx"/>
                    </a:ext>
                  </a:extLst>
                </a:hlinkClick>
              </a:rPr>
              <a:t>arnab-ghosh-522023149</a:t>
            </a:r>
            <a:r>
              <a:rPr lang="en-GB" sz="800" dirty="0">
                <a:latin typeface="Courier" pitchFamily="2" charset="0"/>
              </a:rPr>
              <a:t> </a:t>
            </a:r>
          </a:p>
        </p:txBody>
      </p:sp>
      <p:grpSp>
        <p:nvGrpSpPr>
          <p:cNvPr id="44" name="Group 43">
            <a:extLst>
              <a:ext uri="{FF2B5EF4-FFF2-40B4-BE49-F238E27FC236}">
                <a16:creationId xmlns:a16="http://schemas.microsoft.com/office/drawing/2014/main" id="{B98804E7-D346-69AB-EF43-C09E311B722B}"/>
              </a:ext>
            </a:extLst>
          </p:cNvPr>
          <p:cNvGrpSpPr/>
          <p:nvPr/>
        </p:nvGrpSpPr>
        <p:grpSpPr>
          <a:xfrm>
            <a:off x="733780" y="9088748"/>
            <a:ext cx="180457" cy="180457"/>
            <a:chOff x="184408" y="9112399"/>
            <a:chExt cx="180457" cy="180457"/>
          </a:xfrm>
        </p:grpSpPr>
        <p:sp>
          <p:nvSpPr>
            <p:cNvPr id="40" name="Oval 39">
              <a:extLst>
                <a:ext uri="{FF2B5EF4-FFF2-40B4-BE49-F238E27FC236}">
                  <a16:creationId xmlns:a16="http://schemas.microsoft.com/office/drawing/2014/main" id="{849670D8-BB18-B047-E2B3-7C5D4D082276}"/>
                </a:ext>
              </a:extLst>
            </p:cNvPr>
            <p:cNvSpPr/>
            <p:nvPr/>
          </p:nvSpPr>
          <p:spPr>
            <a:xfrm>
              <a:off x="184408" y="9112399"/>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pic>
          <p:nvPicPr>
            <p:cNvPr id="43" name="Picture 42" descr="A black cat silhouette in a circle&#10;&#10;Description automatically generated">
              <a:extLst>
                <a:ext uri="{FF2B5EF4-FFF2-40B4-BE49-F238E27FC236}">
                  <a16:creationId xmlns:a16="http://schemas.microsoft.com/office/drawing/2014/main" id="{4CC462DB-CD1B-5436-9B10-A0A584B2B1B0}"/>
                </a:ext>
              </a:extLst>
            </p:cNvPr>
            <p:cNvPicPr>
              <a:picLocks noChangeAspect="1"/>
            </p:cNvPicPr>
            <p:nvPr/>
          </p:nvPicPr>
          <p:blipFill>
            <a:blip r:embed="rId5"/>
            <a:stretch>
              <a:fillRect/>
            </a:stretch>
          </p:blipFill>
          <p:spPr>
            <a:xfrm>
              <a:off x="212906" y="9141080"/>
              <a:ext cx="123460" cy="123460"/>
            </a:xfrm>
            <a:prstGeom prst="rect">
              <a:avLst/>
            </a:prstGeom>
          </p:spPr>
        </p:pic>
      </p:grpSp>
      <p:sp>
        <p:nvSpPr>
          <p:cNvPr id="45" name="TextBox 44">
            <a:extLst>
              <a:ext uri="{FF2B5EF4-FFF2-40B4-BE49-F238E27FC236}">
                <a16:creationId xmlns:a16="http://schemas.microsoft.com/office/drawing/2014/main" id="{EA36A50D-64F0-F851-A259-777EC5F070C2}"/>
              </a:ext>
            </a:extLst>
          </p:cNvPr>
          <p:cNvSpPr txBox="1"/>
          <p:nvPr/>
        </p:nvSpPr>
        <p:spPr>
          <a:xfrm>
            <a:off x="828674" y="9065358"/>
            <a:ext cx="961183" cy="215444"/>
          </a:xfrm>
          <a:prstGeom prst="rect">
            <a:avLst/>
          </a:prstGeom>
          <a:noFill/>
        </p:spPr>
        <p:txBody>
          <a:bodyPr wrap="square" rtlCol="0">
            <a:spAutoFit/>
          </a:bodyPr>
          <a:lstStyle/>
          <a:p>
            <a:pPr algn="r"/>
            <a:r>
              <a:rPr lang="en-GB" sz="800" dirty="0">
                <a:latin typeface="Courier" pitchFamily="2" charset="0"/>
                <a:hlinkClick r:id="rId6">
                  <a:extLst>
                    <a:ext uri="{A12FA001-AC4F-418D-AE19-62706E023703}">
                      <ahyp:hlinkClr xmlns:ahyp="http://schemas.microsoft.com/office/drawing/2018/hyperlinkcolor" val="tx"/>
                    </a:ext>
                  </a:extLst>
                </a:hlinkClick>
              </a:rPr>
              <a:t>arnab-sphs12</a:t>
            </a:r>
            <a:endParaRPr lang="en-GB" sz="800" dirty="0">
              <a:latin typeface="Courier" pitchFamily="2" charset="0"/>
            </a:endParaRPr>
          </a:p>
        </p:txBody>
      </p:sp>
      <p:grpSp>
        <p:nvGrpSpPr>
          <p:cNvPr id="50" name="Group 49">
            <a:extLst>
              <a:ext uri="{FF2B5EF4-FFF2-40B4-BE49-F238E27FC236}">
                <a16:creationId xmlns:a16="http://schemas.microsoft.com/office/drawing/2014/main" id="{70AD6E3E-02A1-66FB-C0BF-708B6B630772}"/>
              </a:ext>
            </a:extLst>
          </p:cNvPr>
          <p:cNvGrpSpPr/>
          <p:nvPr/>
        </p:nvGrpSpPr>
        <p:grpSpPr>
          <a:xfrm>
            <a:off x="105536" y="9296478"/>
            <a:ext cx="180457" cy="180457"/>
            <a:chOff x="723417" y="9348990"/>
            <a:chExt cx="180457" cy="180457"/>
          </a:xfrm>
        </p:grpSpPr>
        <p:sp>
          <p:nvSpPr>
            <p:cNvPr id="46" name="Oval 45">
              <a:extLst>
                <a:ext uri="{FF2B5EF4-FFF2-40B4-BE49-F238E27FC236}">
                  <a16:creationId xmlns:a16="http://schemas.microsoft.com/office/drawing/2014/main" id="{94185440-FEFC-0BCF-9F5F-2820C6DE107A}"/>
                </a:ext>
              </a:extLst>
            </p:cNvPr>
            <p:cNvSpPr/>
            <p:nvPr/>
          </p:nvSpPr>
          <p:spPr>
            <a:xfrm>
              <a:off x="723417" y="9348990"/>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pic>
          <p:nvPicPr>
            <p:cNvPr id="48" name="Picture 47" descr="A white and black map pointer&#10;&#10;Description automatically generated">
              <a:extLst>
                <a:ext uri="{FF2B5EF4-FFF2-40B4-BE49-F238E27FC236}">
                  <a16:creationId xmlns:a16="http://schemas.microsoft.com/office/drawing/2014/main" id="{9D640A69-FF9C-C3A9-C085-A2511BAC04F6}"/>
                </a:ext>
              </a:extLst>
            </p:cNvPr>
            <p:cNvPicPr>
              <a:picLocks noChangeAspect="1"/>
            </p:cNvPicPr>
            <p:nvPr/>
          </p:nvPicPr>
          <p:blipFill>
            <a:blip r:embed="rId7"/>
            <a:stretch>
              <a:fillRect/>
            </a:stretch>
          </p:blipFill>
          <p:spPr>
            <a:xfrm>
              <a:off x="771868" y="9379506"/>
              <a:ext cx="83553" cy="120945"/>
            </a:xfrm>
            <a:prstGeom prst="rect">
              <a:avLst/>
            </a:prstGeom>
          </p:spPr>
        </p:pic>
      </p:grpSp>
      <p:sp>
        <p:nvSpPr>
          <p:cNvPr id="49" name="TextBox 48">
            <a:extLst>
              <a:ext uri="{FF2B5EF4-FFF2-40B4-BE49-F238E27FC236}">
                <a16:creationId xmlns:a16="http://schemas.microsoft.com/office/drawing/2014/main" id="{CFE21D43-9EB0-DAB2-EBA2-D4B2E3CAD3A8}"/>
              </a:ext>
            </a:extLst>
          </p:cNvPr>
          <p:cNvSpPr txBox="1"/>
          <p:nvPr/>
        </p:nvSpPr>
        <p:spPr>
          <a:xfrm>
            <a:off x="271623" y="9284593"/>
            <a:ext cx="1518233" cy="215444"/>
          </a:xfrm>
          <a:prstGeom prst="rect">
            <a:avLst/>
          </a:prstGeom>
          <a:noFill/>
        </p:spPr>
        <p:txBody>
          <a:bodyPr wrap="square" rtlCol="0">
            <a:spAutoFit/>
          </a:bodyPr>
          <a:lstStyle/>
          <a:p>
            <a:pPr algn="r"/>
            <a:r>
              <a:rPr lang="en-GB" sz="800" dirty="0">
                <a:latin typeface="Courier" pitchFamily="2" charset="0"/>
              </a:rPr>
              <a:t>Eindhoven, Netherlands</a:t>
            </a:r>
          </a:p>
        </p:txBody>
      </p:sp>
      <p:sp>
        <p:nvSpPr>
          <p:cNvPr id="52" name="TextBox 51">
            <a:extLst>
              <a:ext uri="{FF2B5EF4-FFF2-40B4-BE49-F238E27FC236}">
                <a16:creationId xmlns:a16="http://schemas.microsoft.com/office/drawing/2014/main" id="{1F1BF80E-C0C9-F54A-D703-9C76403AA20B}"/>
              </a:ext>
            </a:extLst>
          </p:cNvPr>
          <p:cNvSpPr txBox="1"/>
          <p:nvPr/>
        </p:nvSpPr>
        <p:spPr>
          <a:xfrm>
            <a:off x="2031101" y="1319490"/>
            <a:ext cx="1524899" cy="307777"/>
          </a:xfrm>
          <a:prstGeom prst="rect">
            <a:avLst/>
          </a:prstGeom>
          <a:noFill/>
        </p:spPr>
        <p:txBody>
          <a:bodyPr wrap="square" rtlCol="0">
            <a:spAutoFit/>
          </a:bodyPr>
          <a:lstStyle/>
          <a:p>
            <a:r>
              <a:rPr lang="en-GB" sz="1400" dirty="0">
                <a:effectLst/>
                <a:latin typeface="Raleway" pitchFamily="2" charset="77"/>
              </a:rPr>
              <a:t>E</a:t>
            </a:r>
            <a:r>
              <a:rPr lang="en-GB" sz="1100" dirty="0">
                <a:effectLst/>
                <a:latin typeface="Raleway" pitchFamily="2" charset="77"/>
              </a:rPr>
              <a:t>XPERIENCE</a:t>
            </a:r>
            <a:endParaRPr lang="en-GB" sz="1100" dirty="0">
              <a:effectLst/>
            </a:endParaRPr>
          </a:p>
        </p:txBody>
      </p:sp>
      <p:cxnSp>
        <p:nvCxnSpPr>
          <p:cNvPr id="54" name="Straight Connector 53">
            <a:extLst>
              <a:ext uri="{FF2B5EF4-FFF2-40B4-BE49-F238E27FC236}">
                <a16:creationId xmlns:a16="http://schemas.microsoft.com/office/drawing/2014/main" id="{74F4997A-8325-34FF-F59E-6EA30F1D231C}"/>
              </a:ext>
            </a:extLst>
          </p:cNvPr>
          <p:cNvCxnSpPr>
            <a:cxnSpLocks/>
          </p:cNvCxnSpPr>
          <p:nvPr/>
        </p:nvCxnSpPr>
        <p:spPr>
          <a:xfrm>
            <a:off x="2031101" y="1627267"/>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35494E3-FA7C-04F2-FA27-93155C799CD2}"/>
              </a:ext>
            </a:extLst>
          </p:cNvPr>
          <p:cNvCxnSpPr>
            <a:cxnSpLocks/>
          </p:cNvCxnSpPr>
          <p:nvPr/>
        </p:nvCxnSpPr>
        <p:spPr>
          <a:xfrm>
            <a:off x="2783396" y="1696021"/>
            <a:ext cx="0" cy="6405988"/>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CE178747-0B14-CAC1-1884-BDBADD4C50FD}"/>
              </a:ext>
            </a:extLst>
          </p:cNvPr>
          <p:cNvSpPr txBox="1"/>
          <p:nvPr/>
        </p:nvSpPr>
        <p:spPr>
          <a:xfrm>
            <a:off x="2783395" y="1696020"/>
            <a:ext cx="3307289" cy="230832"/>
          </a:xfrm>
          <a:prstGeom prst="rect">
            <a:avLst/>
          </a:prstGeom>
          <a:noFill/>
        </p:spPr>
        <p:txBody>
          <a:bodyPr wrap="square" rtlCol="0">
            <a:spAutoFit/>
          </a:bodyPr>
          <a:lstStyle/>
          <a:p>
            <a:r>
              <a:rPr lang="en-GB" sz="900" b="1" dirty="0">
                <a:effectLst/>
                <a:latin typeface="Raleway" pitchFamily="2" charset="77"/>
              </a:rPr>
              <a:t>PhD in Applied Physics/Software Developer</a:t>
            </a:r>
            <a:endParaRPr lang="en-GB" sz="900" b="1" dirty="0">
              <a:effectLst/>
            </a:endParaRPr>
          </a:p>
        </p:txBody>
      </p:sp>
      <p:sp>
        <p:nvSpPr>
          <p:cNvPr id="62" name="TextBox 61">
            <a:extLst>
              <a:ext uri="{FF2B5EF4-FFF2-40B4-BE49-F238E27FC236}">
                <a16:creationId xmlns:a16="http://schemas.microsoft.com/office/drawing/2014/main" id="{786D0274-9D72-990E-EE3C-7B2A8BD0EBDF}"/>
              </a:ext>
            </a:extLst>
          </p:cNvPr>
          <p:cNvSpPr txBox="1"/>
          <p:nvPr/>
        </p:nvSpPr>
        <p:spPr>
          <a:xfrm>
            <a:off x="1929005" y="1696020"/>
            <a:ext cx="854390" cy="369332"/>
          </a:xfrm>
          <a:prstGeom prst="rect">
            <a:avLst/>
          </a:prstGeom>
          <a:noFill/>
        </p:spPr>
        <p:txBody>
          <a:bodyPr wrap="square" rtlCol="0">
            <a:spAutoFit/>
          </a:bodyPr>
          <a:lstStyle/>
          <a:p>
            <a:pPr algn="r"/>
            <a:r>
              <a:rPr lang="en-GB" sz="900" dirty="0">
                <a:effectLst/>
                <a:latin typeface="Raleway" pitchFamily="2" charset="77"/>
              </a:rPr>
              <a:t>May 2019</a:t>
            </a:r>
          </a:p>
          <a:p>
            <a:pPr algn="r"/>
            <a:r>
              <a:rPr lang="en-GB" sz="900" dirty="0">
                <a:latin typeface="Raleway" pitchFamily="2" charset="77"/>
              </a:rPr>
              <a:t>― Present</a:t>
            </a:r>
            <a:endParaRPr lang="en-GB" sz="900" dirty="0">
              <a:effectLst/>
            </a:endParaRPr>
          </a:p>
        </p:txBody>
      </p:sp>
      <p:sp>
        <p:nvSpPr>
          <p:cNvPr id="63" name="TextBox 62">
            <a:extLst>
              <a:ext uri="{FF2B5EF4-FFF2-40B4-BE49-F238E27FC236}">
                <a16:creationId xmlns:a16="http://schemas.microsoft.com/office/drawing/2014/main" id="{A10F0A7C-B9F9-553D-25BD-E28111FE8737}"/>
              </a:ext>
            </a:extLst>
          </p:cNvPr>
          <p:cNvSpPr txBox="1"/>
          <p:nvPr/>
        </p:nvSpPr>
        <p:spPr>
          <a:xfrm>
            <a:off x="2793551" y="1880686"/>
            <a:ext cx="2360910" cy="230832"/>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a:t>
            </a:r>
            <a:endParaRPr lang="en-GB" sz="800" dirty="0">
              <a:effectLst/>
            </a:endParaRPr>
          </a:p>
        </p:txBody>
      </p:sp>
      <p:pic>
        <p:nvPicPr>
          <p:cNvPr id="2049" name="Picture 2048">
            <a:extLst>
              <a:ext uri="{FF2B5EF4-FFF2-40B4-BE49-F238E27FC236}">
                <a16:creationId xmlns:a16="http://schemas.microsoft.com/office/drawing/2014/main" id="{FBA15CB0-A9B3-9BD8-6CB8-473EE27FE169}"/>
              </a:ext>
            </a:extLst>
          </p:cNvPr>
          <p:cNvPicPr>
            <a:picLocks noChangeAspect="1"/>
          </p:cNvPicPr>
          <p:nvPr/>
        </p:nvPicPr>
        <p:blipFill>
          <a:blip r:embed="rId8"/>
          <a:stretch>
            <a:fillRect/>
          </a:stretch>
        </p:blipFill>
        <p:spPr>
          <a:xfrm>
            <a:off x="5093021" y="1950925"/>
            <a:ext cx="61440" cy="90353"/>
          </a:xfrm>
          <a:prstGeom prst="rect">
            <a:avLst/>
          </a:prstGeom>
        </p:spPr>
      </p:pic>
      <p:sp>
        <p:nvSpPr>
          <p:cNvPr id="2051" name="TextBox 2050">
            <a:extLst>
              <a:ext uri="{FF2B5EF4-FFF2-40B4-BE49-F238E27FC236}">
                <a16:creationId xmlns:a16="http://schemas.microsoft.com/office/drawing/2014/main" id="{09A08409-2D43-807A-0243-9B990ED0E0F8}"/>
              </a:ext>
            </a:extLst>
          </p:cNvPr>
          <p:cNvSpPr txBox="1"/>
          <p:nvPr/>
        </p:nvSpPr>
        <p:spPr>
          <a:xfrm>
            <a:off x="2793551" y="2111517"/>
            <a:ext cx="3845353" cy="2308324"/>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Understanding the effects of solid particles on the physics of liquid jetting in light of inkjet printing technology using numerical methods (</a:t>
            </a:r>
            <a:r>
              <a:rPr lang="en-GB" sz="900" b="1" dirty="0">
                <a:latin typeface="Raleway" pitchFamily="2" charset="77"/>
              </a:rPr>
              <a:t>Lattice Boltzmann Method</a:t>
            </a:r>
            <a:r>
              <a:rPr lang="en-GB" sz="900" dirty="0">
                <a:latin typeface="Raleway" pitchFamily="2" charset="77"/>
              </a:rPr>
              <a:t>)</a:t>
            </a:r>
          </a:p>
          <a:p>
            <a:pPr marL="171450" indent="-171450">
              <a:buFont typeface="Courier New" panose="02070309020205020404" pitchFamily="49" charset="0"/>
              <a:buChar char="o"/>
            </a:pPr>
            <a:r>
              <a:rPr lang="en-GB" sz="900" dirty="0">
                <a:latin typeface="Raleway" pitchFamily="2" charset="77"/>
              </a:rPr>
              <a:t>Collaborated with the Physics of Fluid group at Twente University for experimental data on the phenomenon of particle dynamics in liquid jetting</a:t>
            </a:r>
          </a:p>
          <a:p>
            <a:pPr marL="171450" indent="-171450">
              <a:buFont typeface="Courier New" panose="02070309020205020404" pitchFamily="49" charset="0"/>
              <a:buChar char="o"/>
            </a:pPr>
            <a:r>
              <a:rPr lang="en-GB" sz="900" dirty="0">
                <a:latin typeface="Raleway" pitchFamily="2" charset="77"/>
              </a:rPr>
              <a:t>Developer and maintainer of in-house code </a:t>
            </a:r>
            <a:r>
              <a:rPr lang="en-GB" sz="900" b="1" dirty="0">
                <a:latin typeface="Raleway" pitchFamily="2" charset="77"/>
              </a:rPr>
              <a:t>LBE3D </a:t>
            </a:r>
            <a:r>
              <a:rPr lang="en-GB" sz="900" dirty="0">
                <a:latin typeface="Raleway" pitchFamily="2" charset="77"/>
              </a:rPr>
              <a:t>for solving fully resolved particles in complex fluid flow problem with multiphase in 3D using </a:t>
            </a:r>
            <a:r>
              <a:rPr lang="en-GB" sz="900" b="1" dirty="0">
                <a:latin typeface="Raleway" pitchFamily="2" charset="77"/>
              </a:rPr>
              <a:t>C Language</a:t>
            </a:r>
            <a:r>
              <a:rPr lang="en-GB" sz="900" dirty="0">
                <a:latin typeface="Raleway" pitchFamily="2" charset="77"/>
              </a:rPr>
              <a:t> on </a:t>
            </a:r>
            <a:r>
              <a:rPr lang="en-GB" sz="900" b="1" dirty="0">
                <a:latin typeface="Raleway" pitchFamily="2" charset="77"/>
              </a:rPr>
              <a:t>Linux</a:t>
            </a:r>
            <a:r>
              <a:rPr lang="en-GB" sz="900" dirty="0">
                <a:latin typeface="Raleway" pitchFamily="2" charset="77"/>
              </a:rPr>
              <a:t> and </a:t>
            </a:r>
            <a:r>
              <a:rPr lang="en-GB" sz="900" b="1" dirty="0">
                <a:latin typeface="Raleway" pitchFamily="2" charset="77"/>
              </a:rPr>
              <a:t>MacOS</a:t>
            </a:r>
          </a:p>
          <a:p>
            <a:pPr marL="171450" indent="-171450">
              <a:buFont typeface="Courier New" panose="02070309020205020404" pitchFamily="49" charset="0"/>
              <a:buChar char="o"/>
            </a:pPr>
            <a:r>
              <a:rPr lang="en-GB" sz="900" dirty="0">
                <a:effectLst/>
                <a:latin typeface="Raleway" pitchFamily="2" charset="77"/>
              </a:rPr>
              <a:t>Maintained a </a:t>
            </a:r>
            <a:r>
              <a:rPr lang="en-GB" sz="900" b="1" dirty="0">
                <a:effectLst/>
                <a:latin typeface="Raleway" pitchFamily="2" charset="77"/>
              </a:rPr>
              <a:t>Git</a:t>
            </a:r>
            <a:r>
              <a:rPr lang="en-GB" sz="900" dirty="0">
                <a:effectLst/>
                <a:latin typeface="Raleway" pitchFamily="2" charset="77"/>
              </a:rPr>
              <a:t> repository through the utilisation of </a:t>
            </a:r>
            <a:r>
              <a:rPr lang="en-GB" sz="900" b="1" dirty="0">
                <a:effectLst/>
                <a:latin typeface="Raleway" pitchFamily="2" charset="77"/>
              </a:rPr>
              <a:t>CI/CD </a:t>
            </a:r>
            <a:r>
              <a:rPr lang="en-GB" sz="900" dirty="0">
                <a:effectLst/>
                <a:latin typeface="Raleway" pitchFamily="2" charset="77"/>
              </a:rPr>
              <a:t>pipelines</a:t>
            </a:r>
          </a:p>
          <a:p>
            <a:pPr marL="171450" indent="-171450">
              <a:buFont typeface="Courier New" panose="02070309020205020404" pitchFamily="49" charset="0"/>
              <a:buChar char="o"/>
            </a:pPr>
            <a:r>
              <a:rPr lang="en-GB" sz="900" dirty="0">
                <a:latin typeface="Raleway" pitchFamily="2" charset="77"/>
              </a:rPr>
              <a:t>Analysis and visualisation of large datasets using</a:t>
            </a:r>
            <a:r>
              <a:rPr lang="en-GB" sz="900" b="1" dirty="0">
                <a:latin typeface="Raleway" pitchFamily="2" charset="77"/>
              </a:rPr>
              <a:t> </a:t>
            </a:r>
            <a:r>
              <a:rPr lang="en-GB" sz="900" b="1" dirty="0" err="1">
                <a:latin typeface="Raleway" pitchFamily="2" charset="77"/>
              </a:rPr>
              <a:t>ParaView</a:t>
            </a:r>
            <a:r>
              <a:rPr lang="en-GB" sz="900" b="1" dirty="0">
                <a:latin typeface="Raleway" pitchFamily="2" charset="77"/>
              </a:rPr>
              <a:t>, Matplotlib/Python</a:t>
            </a:r>
            <a:r>
              <a:rPr lang="en-GB" sz="900" dirty="0">
                <a:latin typeface="Raleway" pitchFamily="2" charset="77"/>
              </a:rPr>
              <a:t>, and </a:t>
            </a:r>
            <a:r>
              <a:rPr lang="en-GB" sz="900" b="1" dirty="0" err="1">
                <a:latin typeface="Raleway" pitchFamily="2" charset="77"/>
              </a:rPr>
              <a:t>Gnuplot</a:t>
            </a:r>
            <a:endParaRPr lang="en-GB" sz="900" b="1" dirty="0">
              <a:effectLst/>
              <a:latin typeface="Raleway" pitchFamily="2" charset="77"/>
            </a:endParaRPr>
          </a:p>
          <a:p>
            <a:pPr marL="171450" indent="-171450">
              <a:buFont typeface="Courier New" panose="02070309020205020404" pitchFamily="49" charset="0"/>
              <a:buChar char="o"/>
            </a:pPr>
            <a:r>
              <a:rPr lang="en-GB" sz="900" dirty="0">
                <a:effectLst/>
                <a:latin typeface="Raleway" pitchFamily="2" charset="77"/>
              </a:rPr>
              <a:t>Documentation of developer issues using </a:t>
            </a:r>
            <a:r>
              <a:rPr lang="en-GB" sz="900" b="1" dirty="0">
                <a:effectLst/>
                <a:latin typeface="Raleway" pitchFamily="2" charset="77"/>
              </a:rPr>
              <a:t>Markdow</a:t>
            </a:r>
            <a:r>
              <a:rPr lang="en-GB" sz="900" b="1" dirty="0">
                <a:latin typeface="Raleway" pitchFamily="2" charset="77"/>
              </a:rPr>
              <a:t>n</a:t>
            </a:r>
            <a:r>
              <a:rPr lang="en-GB" sz="900" dirty="0">
                <a:latin typeface="Raleway" pitchFamily="2" charset="77"/>
              </a:rPr>
              <a:t> and </a:t>
            </a:r>
            <a:r>
              <a:rPr lang="en-GB" sz="900" b="1" dirty="0">
                <a:latin typeface="Raleway" pitchFamily="2" charset="77"/>
              </a:rPr>
              <a:t>LaTeX</a:t>
            </a:r>
          </a:p>
          <a:p>
            <a:pPr marL="171450" indent="-171450">
              <a:buFont typeface="Courier New" panose="02070309020205020404" pitchFamily="49" charset="0"/>
              <a:buChar char="o"/>
            </a:pPr>
            <a:r>
              <a:rPr lang="en-GB" sz="900" dirty="0">
                <a:latin typeface="Raleway" pitchFamily="2" charset="77"/>
              </a:rPr>
              <a:t>Submitted and published papers in peer-reviewed journals on modelling, simulation and </a:t>
            </a:r>
            <a:r>
              <a:rPr lang="en-GB" sz="900" b="1" dirty="0">
                <a:latin typeface="Raleway" pitchFamily="2" charset="77"/>
              </a:rPr>
              <a:t>fluid physics</a:t>
            </a:r>
          </a:p>
        </p:txBody>
      </p:sp>
      <p:sp>
        <p:nvSpPr>
          <p:cNvPr id="2054" name="TextBox 2053">
            <a:extLst>
              <a:ext uri="{FF2B5EF4-FFF2-40B4-BE49-F238E27FC236}">
                <a16:creationId xmlns:a16="http://schemas.microsoft.com/office/drawing/2014/main" id="{429BE2B4-59FE-C38B-CD94-F4BE0C4B47B7}"/>
              </a:ext>
            </a:extLst>
          </p:cNvPr>
          <p:cNvSpPr txBox="1"/>
          <p:nvPr/>
        </p:nvSpPr>
        <p:spPr>
          <a:xfrm>
            <a:off x="1936234" y="4480834"/>
            <a:ext cx="854390" cy="369332"/>
          </a:xfrm>
          <a:prstGeom prst="rect">
            <a:avLst/>
          </a:prstGeom>
          <a:noFill/>
        </p:spPr>
        <p:txBody>
          <a:bodyPr wrap="square" rtlCol="0">
            <a:spAutoFit/>
          </a:bodyPr>
          <a:lstStyle/>
          <a:p>
            <a:pPr algn="r"/>
            <a:r>
              <a:rPr lang="en-GB" sz="900" dirty="0">
                <a:latin typeface="Raleway" pitchFamily="2" charset="77"/>
              </a:rPr>
              <a:t>July</a:t>
            </a:r>
            <a:r>
              <a:rPr lang="en-GB" sz="900" dirty="0">
                <a:effectLst/>
                <a:latin typeface="Raleway" pitchFamily="2" charset="77"/>
              </a:rPr>
              <a:t> 2016</a:t>
            </a:r>
          </a:p>
          <a:p>
            <a:pPr algn="r"/>
            <a:r>
              <a:rPr lang="en-GB" sz="900" dirty="0">
                <a:latin typeface="Raleway" pitchFamily="2" charset="77"/>
              </a:rPr>
              <a:t>― June 2018</a:t>
            </a:r>
            <a:endParaRPr lang="en-GB" sz="900" dirty="0">
              <a:effectLst/>
            </a:endParaRPr>
          </a:p>
        </p:txBody>
      </p:sp>
      <p:sp>
        <p:nvSpPr>
          <p:cNvPr id="2055" name="TextBox 2054">
            <a:extLst>
              <a:ext uri="{FF2B5EF4-FFF2-40B4-BE49-F238E27FC236}">
                <a16:creationId xmlns:a16="http://schemas.microsoft.com/office/drawing/2014/main" id="{AA3EF19F-AA9F-8A79-FEF8-D62E3FA143A6}"/>
              </a:ext>
            </a:extLst>
          </p:cNvPr>
          <p:cNvSpPr txBox="1"/>
          <p:nvPr/>
        </p:nvSpPr>
        <p:spPr>
          <a:xfrm>
            <a:off x="2793551" y="4874840"/>
            <a:ext cx="3845352" cy="784830"/>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Developed </a:t>
            </a:r>
            <a:r>
              <a:rPr lang="en-GB" sz="900" b="1" dirty="0">
                <a:latin typeface="Raleway" pitchFamily="2" charset="77"/>
              </a:rPr>
              <a:t>C</a:t>
            </a:r>
            <a:r>
              <a:rPr lang="en-GB" sz="900" dirty="0">
                <a:latin typeface="Raleway" pitchFamily="2" charset="77"/>
              </a:rPr>
              <a:t> code from scratch for simulating in 2D fluid-particle interaction using a coupled </a:t>
            </a:r>
            <a:r>
              <a:rPr lang="en-GB" sz="900" b="1" dirty="0">
                <a:latin typeface="Raleway" pitchFamily="2" charset="77"/>
              </a:rPr>
              <a:t>Immersed Boundary</a:t>
            </a:r>
            <a:r>
              <a:rPr lang="en-GB" sz="900" dirty="0">
                <a:latin typeface="Raleway" pitchFamily="2" charset="77"/>
              </a:rPr>
              <a:t> and </a:t>
            </a:r>
            <a:r>
              <a:rPr lang="en-GB" sz="900" b="1" dirty="0">
                <a:latin typeface="Raleway" pitchFamily="2" charset="77"/>
              </a:rPr>
              <a:t>Lattice Boltzmann</a:t>
            </a:r>
            <a:r>
              <a:rPr lang="en-GB" sz="900" dirty="0">
                <a:latin typeface="Raleway" pitchFamily="2" charset="77"/>
              </a:rPr>
              <a:t> solver</a:t>
            </a:r>
          </a:p>
          <a:p>
            <a:pPr marL="171450" indent="-171450">
              <a:buFont typeface="Courier New" panose="02070309020205020404" pitchFamily="49" charset="0"/>
              <a:buChar char="o"/>
            </a:pPr>
            <a:r>
              <a:rPr lang="en-GB" sz="900" dirty="0">
                <a:latin typeface="Raleway" pitchFamily="2" charset="77"/>
              </a:rPr>
              <a:t>Utilised </a:t>
            </a:r>
            <a:r>
              <a:rPr lang="en-GB" sz="900" b="1" dirty="0" err="1">
                <a:latin typeface="Raleway" pitchFamily="2" charset="77"/>
              </a:rPr>
              <a:t>Tecplot</a:t>
            </a:r>
            <a:r>
              <a:rPr lang="en-GB" sz="900" b="1" dirty="0">
                <a:latin typeface="Raleway" pitchFamily="2" charset="77"/>
              </a:rPr>
              <a:t> </a:t>
            </a:r>
            <a:r>
              <a:rPr lang="en-GB" sz="900" dirty="0">
                <a:latin typeface="Raleway" pitchFamily="2" charset="77"/>
              </a:rPr>
              <a:t>for</a:t>
            </a:r>
            <a:r>
              <a:rPr lang="en-GB" sz="900" b="1" dirty="0">
                <a:latin typeface="Raleway" pitchFamily="2" charset="77"/>
              </a:rPr>
              <a:t> </a:t>
            </a:r>
            <a:r>
              <a:rPr lang="en-GB" sz="900" dirty="0">
                <a:latin typeface="Raleway" pitchFamily="2" charset="77"/>
              </a:rPr>
              <a:t>visualisation and </a:t>
            </a:r>
            <a:r>
              <a:rPr lang="en-GB" sz="900" b="1" dirty="0">
                <a:latin typeface="Raleway" pitchFamily="2" charset="77"/>
              </a:rPr>
              <a:t>LaTeX </a:t>
            </a:r>
            <a:r>
              <a:rPr lang="en-GB" sz="900" dirty="0">
                <a:latin typeface="Raleway" pitchFamily="2" charset="77"/>
              </a:rPr>
              <a:t>for documentation</a:t>
            </a:r>
            <a:endParaRPr lang="en-GB" sz="900" b="1" dirty="0">
              <a:latin typeface="Raleway" pitchFamily="2" charset="77"/>
            </a:endParaRPr>
          </a:p>
          <a:p>
            <a:pPr marL="171450" indent="-171450">
              <a:buFont typeface="Courier New" panose="02070309020205020404" pitchFamily="49" charset="0"/>
              <a:buChar char="o"/>
            </a:pPr>
            <a:r>
              <a:rPr lang="en-GB" sz="900" dirty="0">
                <a:latin typeface="Raleway" pitchFamily="2" charset="77"/>
              </a:rPr>
              <a:t>Made extensive use of </a:t>
            </a:r>
            <a:r>
              <a:rPr lang="en-GB" sz="900" b="1" dirty="0">
                <a:latin typeface="Raleway" pitchFamily="2" charset="77"/>
              </a:rPr>
              <a:t>Bash</a:t>
            </a:r>
            <a:r>
              <a:rPr lang="en-GB" sz="900" dirty="0">
                <a:latin typeface="Raleway" pitchFamily="2" charset="77"/>
              </a:rPr>
              <a:t> and </a:t>
            </a:r>
            <a:r>
              <a:rPr lang="en-GB" sz="900" b="1" dirty="0">
                <a:latin typeface="Raleway" pitchFamily="2" charset="77"/>
              </a:rPr>
              <a:t>Linux</a:t>
            </a:r>
          </a:p>
        </p:txBody>
      </p:sp>
      <p:sp>
        <p:nvSpPr>
          <p:cNvPr id="2056" name="TextBox 2055">
            <a:extLst>
              <a:ext uri="{FF2B5EF4-FFF2-40B4-BE49-F238E27FC236}">
                <a16:creationId xmlns:a16="http://schemas.microsoft.com/office/drawing/2014/main" id="{56FE2F82-8151-1DD7-F22D-912F93C8BBEF}"/>
              </a:ext>
            </a:extLst>
          </p:cNvPr>
          <p:cNvSpPr txBox="1"/>
          <p:nvPr/>
        </p:nvSpPr>
        <p:spPr>
          <a:xfrm>
            <a:off x="2790624" y="4480834"/>
            <a:ext cx="3020586" cy="230832"/>
          </a:xfrm>
          <a:prstGeom prst="rect">
            <a:avLst/>
          </a:prstGeom>
          <a:noFill/>
        </p:spPr>
        <p:txBody>
          <a:bodyPr wrap="square" rtlCol="0">
            <a:spAutoFit/>
          </a:bodyPr>
          <a:lstStyle/>
          <a:p>
            <a:r>
              <a:rPr lang="en-GB" sz="900" b="1" dirty="0">
                <a:latin typeface="Raleway" pitchFamily="2" charset="77"/>
              </a:rPr>
              <a:t>M</a:t>
            </a:r>
            <a:r>
              <a:rPr lang="en-GB" sz="900" b="1" dirty="0">
                <a:effectLst/>
                <a:latin typeface="Raleway" pitchFamily="2" charset="77"/>
              </a:rPr>
              <a:t>echanical Engineer/Software Developer</a:t>
            </a:r>
            <a:endParaRPr lang="en-GB" sz="900" b="1" dirty="0">
              <a:effectLst/>
            </a:endParaRPr>
          </a:p>
        </p:txBody>
      </p:sp>
      <p:sp>
        <p:nvSpPr>
          <p:cNvPr id="2057" name="TextBox 2056">
            <a:extLst>
              <a:ext uri="{FF2B5EF4-FFF2-40B4-BE49-F238E27FC236}">
                <a16:creationId xmlns:a16="http://schemas.microsoft.com/office/drawing/2014/main" id="{07EA5851-C0FC-049D-DF01-F28417989375}"/>
              </a:ext>
            </a:extLst>
          </p:cNvPr>
          <p:cNvSpPr txBox="1"/>
          <p:nvPr/>
        </p:nvSpPr>
        <p:spPr>
          <a:xfrm>
            <a:off x="2783395" y="4666101"/>
            <a:ext cx="3094015" cy="230832"/>
          </a:xfrm>
          <a:prstGeom prst="rect">
            <a:avLst/>
          </a:prstGeom>
          <a:noFill/>
        </p:spPr>
        <p:txBody>
          <a:bodyPr wrap="square" rtlCol="0">
            <a:spAutoFit/>
          </a:bodyPr>
          <a:lstStyle/>
          <a:p>
            <a:r>
              <a:rPr lang="en-GB" sz="900" dirty="0">
                <a:latin typeface="Raleway" pitchFamily="2" charset="77"/>
              </a:rPr>
              <a:t>I</a:t>
            </a:r>
            <a:r>
              <a:rPr lang="en-GB" sz="800" dirty="0">
                <a:effectLst/>
                <a:latin typeface="Raleway" pitchFamily="2" charset="77"/>
              </a:rPr>
              <a:t>NDIAN</a:t>
            </a:r>
            <a:r>
              <a:rPr lang="en-GB" sz="900" dirty="0">
                <a:effectLst/>
                <a:latin typeface="Raleway" pitchFamily="2" charset="77"/>
              </a:rPr>
              <a:t> I</a:t>
            </a:r>
            <a:r>
              <a:rPr lang="en-GB" sz="800" dirty="0">
                <a:effectLst/>
                <a:latin typeface="Raleway" pitchFamily="2" charset="77"/>
              </a:rPr>
              <a:t>NSTITUTE</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G</a:t>
            </a:r>
            <a:r>
              <a:rPr lang="en-GB" sz="800" dirty="0">
                <a:effectLst/>
                <a:latin typeface="Raleway" pitchFamily="2" charset="77"/>
              </a:rPr>
              <a:t>UWAHATI</a:t>
            </a:r>
            <a:endParaRPr lang="en-GB" sz="800" dirty="0">
              <a:effectLst/>
            </a:endParaRPr>
          </a:p>
        </p:txBody>
      </p:sp>
      <p:pic>
        <p:nvPicPr>
          <p:cNvPr id="2058" name="Picture 2057">
            <a:extLst>
              <a:ext uri="{FF2B5EF4-FFF2-40B4-BE49-F238E27FC236}">
                <a16:creationId xmlns:a16="http://schemas.microsoft.com/office/drawing/2014/main" id="{6CF96631-B9BE-CEE8-368E-CEFCC334AD5F}"/>
              </a:ext>
            </a:extLst>
          </p:cNvPr>
          <p:cNvPicPr>
            <a:picLocks noChangeAspect="1"/>
          </p:cNvPicPr>
          <p:nvPr/>
        </p:nvPicPr>
        <p:blipFill>
          <a:blip r:embed="rId8"/>
          <a:stretch>
            <a:fillRect/>
          </a:stretch>
        </p:blipFill>
        <p:spPr>
          <a:xfrm>
            <a:off x="5356549" y="4736340"/>
            <a:ext cx="61440" cy="90353"/>
          </a:xfrm>
          <a:prstGeom prst="rect">
            <a:avLst/>
          </a:prstGeom>
        </p:spPr>
      </p:pic>
      <p:sp>
        <p:nvSpPr>
          <p:cNvPr id="2061" name="TextBox 2060">
            <a:extLst>
              <a:ext uri="{FF2B5EF4-FFF2-40B4-BE49-F238E27FC236}">
                <a16:creationId xmlns:a16="http://schemas.microsoft.com/office/drawing/2014/main" id="{A61C4CDD-5323-D4F7-85FD-94C20971FD0F}"/>
              </a:ext>
            </a:extLst>
          </p:cNvPr>
          <p:cNvSpPr txBox="1"/>
          <p:nvPr/>
        </p:nvSpPr>
        <p:spPr>
          <a:xfrm>
            <a:off x="2020945" y="8146566"/>
            <a:ext cx="1524899" cy="307777"/>
          </a:xfrm>
          <a:prstGeom prst="rect">
            <a:avLst/>
          </a:prstGeom>
          <a:noFill/>
        </p:spPr>
        <p:txBody>
          <a:bodyPr wrap="square" rtlCol="0">
            <a:spAutoFit/>
          </a:bodyPr>
          <a:lstStyle/>
          <a:p>
            <a:r>
              <a:rPr lang="en-GB" sz="1400" dirty="0">
                <a:latin typeface="Raleway" pitchFamily="2" charset="77"/>
              </a:rPr>
              <a:t>D</a:t>
            </a:r>
            <a:r>
              <a:rPr lang="en-GB" sz="1100" dirty="0">
                <a:effectLst/>
                <a:latin typeface="Raleway" pitchFamily="2" charset="77"/>
              </a:rPr>
              <a:t>EGREE</a:t>
            </a:r>
            <a:endParaRPr lang="en-GB" sz="1100" dirty="0">
              <a:effectLst/>
            </a:endParaRPr>
          </a:p>
        </p:txBody>
      </p:sp>
      <p:cxnSp>
        <p:nvCxnSpPr>
          <p:cNvPr id="2062" name="Straight Connector 2061">
            <a:extLst>
              <a:ext uri="{FF2B5EF4-FFF2-40B4-BE49-F238E27FC236}">
                <a16:creationId xmlns:a16="http://schemas.microsoft.com/office/drawing/2014/main" id="{A4AB4B4E-0C6E-2A26-0873-237F3C87E098}"/>
              </a:ext>
            </a:extLst>
          </p:cNvPr>
          <p:cNvCxnSpPr>
            <a:cxnSpLocks/>
          </p:cNvCxnSpPr>
          <p:nvPr/>
        </p:nvCxnSpPr>
        <p:spPr>
          <a:xfrm>
            <a:off x="2020945" y="8454343"/>
            <a:ext cx="1923734"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2064" name="TextBox 2063">
            <a:extLst>
              <a:ext uri="{FF2B5EF4-FFF2-40B4-BE49-F238E27FC236}">
                <a16:creationId xmlns:a16="http://schemas.microsoft.com/office/drawing/2014/main" id="{FB0A83DF-84C4-5068-E655-192DE9A52F31}"/>
              </a:ext>
            </a:extLst>
          </p:cNvPr>
          <p:cNvSpPr txBox="1"/>
          <p:nvPr/>
        </p:nvSpPr>
        <p:spPr>
          <a:xfrm>
            <a:off x="1948359" y="5762150"/>
            <a:ext cx="854390" cy="230832"/>
          </a:xfrm>
          <a:prstGeom prst="rect">
            <a:avLst/>
          </a:prstGeom>
          <a:noFill/>
        </p:spPr>
        <p:txBody>
          <a:bodyPr wrap="square" rtlCol="0">
            <a:spAutoFit/>
          </a:bodyPr>
          <a:lstStyle/>
          <a:p>
            <a:pPr algn="r"/>
            <a:r>
              <a:rPr lang="en-GB" sz="900" dirty="0">
                <a:latin typeface="Raleway" pitchFamily="2" charset="77"/>
              </a:rPr>
              <a:t>1 week, 2022</a:t>
            </a:r>
            <a:endParaRPr lang="en-GB" sz="900" dirty="0">
              <a:effectLst/>
            </a:endParaRPr>
          </a:p>
        </p:txBody>
      </p:sp>
      <p:sp>
        <p:nvSpPr>
          <p:cNvPr id="2065" name="TextBox 2064">
            <a:extLst>
              <a:ext uri="{FF2B5EF4-FFF2-40B4-BE49-F238E27FC236}">
                <a16:creationId xmlns:a16="http://schemas.microsoft.com/office/drawing/2014/main" id="{39B8B145-BEBA-096C-0D1D-8595A8D73773}"/>
              </a:ext>
            </a:extLst>
          </p:cNvPr>
          <p:cNvSpPr txBox="1"/>
          <p:nvPr/>
        </p:nvSpPr>
        <p:spPr>
          <a:xfrm>
            <a:off x="2783394" y="5759281"/>
            <a:ext cx="4074606" cy="230832"/>
          </a:xfrm>
          <a:prstGeom prst="rect">
            <a:avLst/>
          </a:prstGeom>
          <a:noFill/>
        </p:spPr>
        <p:txBody>
          <a:bodyPr wrap="square" rtlCol="0">
            <a:spAutoFit/>
          </a:bodyPr>
          <a:lstStyle/>
          <a:p>
            <a:r>
              <a:rPr lang="en-GB" sz="900" b="1" dirty="0">
                <a:effectLst/>
                <a:latin typeface="Raleway" pitchFamily="2" charset="77"/>
              </a:rPr>
              <a:t>JM </a:t>
            </a:r>
            <a:r>
              <a:rPr lang="en-GB" sz="900" b="1" dirty="0" err="1">
                <a:effectLst/>
                <a:latin typeface="Raleway" pitchFamily="2" charset="77"/>
              </a:rPr>
              <a:t>Burgercentrum</a:t>
            </a:r>
            <a:r>
              <a:rPr lang="en-GB" sz="900" b="1" dirty="0">
                <a:effectLst/>
                <a:latin typeface="Raleway" pitchFamily="2" charset="77"/>
              </a:rPr>
              <a:t> course “Fluid problems using Machine Learning”</a:t>
            </a:r>
            <a:endParaRPr lang="en-GB" sz="900" b="1" dirty="0">
              <a:effectLst/>
            </a:endParaRPr>
          </a:p>
        </p:txBody>
      </p:sp>
      <p:sp>
        <p:nvSpPr>
          <p:cNvPr id="2066" name="TextBox 2065">
            <a:extLst>
              <a:ext uri="{FF2B5EF4-FFF2-40B4-BE49-F238E27FC236}">
                <a16:creationId xmlns:a16="http://schemas.microsoft.com/office/drawing/2014/main" id="{A84DC8AB-1A74-8476-C520-8451BCC1EC15}"/>
              </a:ext>
            </a:extLst>
          </p:cNvPr>
          <p:cNvSpPr txBox="1"/>
          <p:nvPr/>
        </p:nvSpPr>
        <p:spPr>
          <a:xfrm>
            <a:off x="2776167" y="5944548"/>
            <a:ext cx="2503200" cy="246221"/>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a:t>
            </a:r>
            <a:endParaRPr lang="en-GB" sz="800" dirty="0">
              <a:effectLst/>
            </a:endParaRPr>
          </a:p>
        </p:txBody>
      </p:sp>
      <p:pic>
        <p:nvPicPr>
          <p:cNvPr id="2067" name="Picture 2066">
            <a:extLst>
              <a:ext uri="{FF2B5EF4-FFF2-40B4-BE49-F238E27FC236}">
                <a16:creationId xmlns:a16="http://schemas.microsoft.com/office/drawing/2014/main" id="{E3EBE6FB-13DD-94DE-E756-F06C3D1ACEC0}"/>
              </a:ext>
            </a:extLst>
          </p:cNvPr>
          <p:cNvPicPr>
            <a:picLocks noChangeAspect="1"/>
          </p:cNvPicPr>
          <p:nvPr/>
        </p:nvPicPr>
        <p:blipFill>
          <a:blip r:embed="rId8"/>
          <a:stretch>
            <a:fillRect/>
          </a:stretch>
        </p:blipFill>
        <p:spPr>
          <a:xfrm>
            <a:off x="5093021" y="6014549"/>
            <a:ext cx="61440" cy="90353"/>
          </a:xfrm>
          <a:prstGeom prst="rect">
            <a:avLst/>
          </a:prstGeom>
        </p:spPr>
      </p:pic>
      <p:sp>
        <p:nvSpPr>
          <p:cNvPr id="2068" name="TextBox 2067">
            <a:extLst>
              <a:ext uri="{FF2B5EF4-FFF2-40B4-BE49-F238E27FC236}">
                <a16:creationId xmlns:a16="http://schemas.microsoft.com/office/drawing/2014/main" id="{254466C3-65BC-53CC-7144-9DA102DEA1EE}"/>
              </a:ext>
            </a:extLst>
          </p:cNvPr>
          <p:cNvSpPr txBox="1"/>
          <p:nvPr/>
        </p:nvSpPr>
        <p:spPr>
          <a:xfrm>
            <a:off x="2776167" y="6127077"/>
            <a:ext cx="3845352" cy="507831"/>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Solved multiple test cases with different models using </a:t>
            </a:r>
            <a:r>
              <a:rPr lang="en-GB" sz="900" b="1" dirty="0" err="1">
                <a:latin typeface="Raleway" pitchFamily="2" charset="77"/>
              </a:rPr>
              <a:t>Pytorch</a:t>
            </a:r>
            <a:r>
              <a:rPr lang="en-GB" sz="900" b="1" dirty="0">
                <a:latin typeface="Raleway" pitchFamily="2" charset="77"/>
              </a:rPr>
              <a:t> </a:t>
            </a:r>
            <a:r>
              <a:rPr lang="en-GB" sz="900" dirty="0">
                <a:latin typeface="Raleway" pitchFamily="2" charset="77"/>
              </a:rPr>
              <a:t>on</a:t>
            </a:r>
            <a:r>
              <a:rPr lang="en-GB" sz="900" b="1" dirty="0">
                <a:latin typeface="Raleway" pitchFamily="2" charset="77"/>
              </a:rPr>
              <a:t> </a:t>
            </a:r>
            <a:r>
              <a:rPr lang="en-GB" sz="900" b="1" dirty="0" err="1">
                <a:latin typeface="Raleway" pitchFamily="2" charset="77"/>
              </a:rPr>
              <a:t>Jupyter</a:t>
            </a:r>
            <a:r>
              <a:rPr lang="en-GB" sz="900" b="1" dirty="0">
                <a:latin typeface="Raleway" pitchFamily="2" charset="77"/>
              </a:rPr>
              <a:t> notebook</a:t>
            </a:r>
          </a:p>
          <a:p>
            <a:pPr marL="171450" indent="-171450">
              <a:buFont typeface="Courier New" panose="02070309020205020404" pitchFamily="49" charset="0"/>
              <a:buChar char="o"/>
            </a:pPr>
            <a:r>
              <a:rPr lang="en-GB" sz="900" dirty="0">
                <a:latin typeface="Raleway" pitchFamily="2" charset="77"/>
              </a:rPr>
              <a:t>Completed assignment tasks based on </a:t>
            </a:r>
            <a:r>
              <a:rPr lang="en-GB" sz="900" b="1" dirty="0">
                <a:latin typeface="Raleway" pitchFamily="2" charset="77"/>
              </a:rPr>
              <a:t>Kaggle</a:t>
            </a:r>
            <a:r>
              <a:rPr lang="en-GB" sz="900" dirty="0">
                <a:latin typeface="Raleway" pitchFamily="2" charset="77"/>
              </a:rPr>
              <a:t> </a:t>
            </a:r>
          </a:p>
        </p:txBody>
      </p:sp>
      <p:sp>
        <p:nvSpPr>
          <p:cNvPr id="2069" name="TextBox 2068">
            <a:extLst>
              <a:ext uri="{FF2B5EF4-FFF2-40B4-BE49-F238E27FC236}">
                <a16:creationId xmlns:a16="http://schemas.microsoft.com/office/drawing/2014/main" id="{296178D3-B297-85F6-7EDD-8AB0FF579E24}"/>
              </a:ext>
            </a:extLst>
          </p:cNvPr>
          <p:cNvSpPr txBox="1"/>
          <p:nvPr/>
        </p:nvSpPr>
        <p:spPr>
          <a:xfrm>
            <a:off x="2766976" y="6771424"/>
            <a:ext cx="4074606" cy="369332"/>
          </a:xfrm>
          <a:prstGeom prst="rect">
            <a:avLst/>
          </a:prstGeom>
          <a:noFill/>
        </p:spPr>
        <p:txBody>
          <a:bodyPr wrap="square" rtlCol="0">
            <a:spAutoFit/>
          </a:bodyPr>
          <a:lstStyle/>
          <a:p>
            <a:r>
              <a:rPr lang="en-GB" sz="900" b="1" dirty="0">
                <a:effectLst/>
                <a:latin typeface="Raleway" pitchFamily="2" charset="77"/>
              </a:rPr>
              <a:t>Modelling</a:t>
            </a:r>
            <a:r>
              <a:rPr lang="en-GB" sz="900" b="1" dirty="0">
                <a:latin typeface="Raleway" pitchFamily="2" charset="77"/>
              </a:rPr>
              <a:t> and Structural analysis of a horizontal  axis wind turbine blade (Batchelor project)</a:t>
            </a:r>
            <a:endParaRPr lang="en-GB" sz="900" b="1" dirty="0">
              <a:effectLst/>
            </a:endParaRPr>
          </a:p>
        </p:txBody>
      </p:sp>
      <p:sp>
        <p:nvSpPr>
          <p:cNvPr id="2070" name="TextBox 2069">
            <a:extLst>
              <a:ext uri="{FF2B5EF4-FFF2-40B4-BE49-F238E27FC236}">
                <a16:creationId xmlns:a16="http://schemas.microsoft.com/office/drawing/2014/main" id="{815B1DD3-104D-184D-E98F-7B24AAEB459F}"/>
              </a:ext>
            </a:extLst>
          </p:cNvPr>
          <p:cNvSpPr txBox="1"/>
          <p:nvPr/>
        </p:nvSpPr>
        <p:spPr>
          <a:xfrm>
            <a:off x="2790624" y="7076914"/>
            <a:ext cx="2158827" cy="246221"/>
          </a:xfrm>
          <a:prstGeom prst="rect">
            <a:avLst/>
          </a:prstGeom>
          <a:noFill/>
        </p:spPr>
        <p:txBody>
          <a:bodyPr wrap="square" rtlCol="0">
            <a:spAutoFit/>
          </a:bodyPr>
          <a:lstStyle/>
          <a:p>
            <a:r>
              <a:rPr lang="en-GB" sz="900" dirty="0">
                <a:latin typeface="Raleway" pitchFamily="2" charset="77"/>
              </a:rPr>
              <a:t>H</a:t>
            </a:r>
            <a:r>
              <a:rPr lang="en-GB" sz="800" dirty="0">
                <a:effectLst/>
                <a:latin typeface="Raleway" pitchFamily="2" charset="77"/>
              </a:rPr>
              <a:t>ERITAGE</a:t>
            </a:r>
            <a:r>
              <a:rPr lang="en-GB" sz="1000" dirty="0">
                <a:effectLst/>
                <a:latin typeface="Raleway" pitchFamily="2" charset="77"/>
              </a:rPr>
              <a:t> </a:t>
            </a:r>
            <a:r>
              <a:rPr lang="en-GB" sz="900" dirty="0">
                <a:effectLst/>
                <a:latin typeface="Raleway" pitchFamily="2" charset="77"/>
              </a:rPr>
              <a:t>I</a:t>
            </a:r>
            <a:r>
              <a:rPr lang="en-GB" sz="800" dirty="0">
                <a:effectLst/>
                <a:latin typeface="Raleway" pitchFamily="2" charset="77"/>
              </a:rPr>
              <a:t>NSTITUTE</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a:t>
            </a:r>
            <a:endParaRPr lang="en-GB" sz="800" dirty="0">
              <a:effectLst/>
            </a:endParaRPr>
          </a:p>
        </p:txBody>
      </p:sp>
      <p:pic>
        <p:nvPicPr>
          <p:cNvPr id="2071" name="Picture 2070">
            <a:extLst>
              <a:ext uri="{FF2B5EF4-FFF2-40B4-BE49-F238E27FC236}">
                <a16:creationId xmlns:a16="http://schemas.microsoft.com/office/drawing/2014/main" id="{DCF25334-9C36-5C28-4FD0-BD8E1326BC3D}"/>
              </a:ext>
            </a:extLst>
          </p:cNvPr>
          <p:cNvPicPr>
            <a:picLocks noChangeAspect="1"/>
          </p:cNvPicPr>
          <p:nvPr/>
        </p:nvPicPr>
        <p:blipFill>
          <a:blip r:embed="rId8"/>
          <a:stretch>
            <a:fillRect/>
          </a:stretch>
        </p:blipFill>
        <p:spPr>
          <a:xfrm>
            <a:off x="4941805" y="7154847"/>
            <a:ext cx="61440" cy="90353"/>
          </a:xfrm>
          <a:prstGeom prst="rect">
            <a:avLst/>
          </a:prstGeom>
        </p:spPr>
      </p:pic>
      <p:sp>
        <p:nvSpPr>
          <p:cNvPr id="2072" name="TextBox 2071">
            <a:extLst>
              <a:ext uri="{FF2B5EF4-FFF2-40B4-BE49-F238E27FC236}">
                <a16:creationId xmlns:a16="http://schemas.microsoft.com/office/drawing/2014/main" id="{8F080F6C-FC3F-F0AD-0DD5-76CE726F6C6C}"/>
              </a:ext>
            </a:extLst>
          </p:cNvPr>
          <p:cNvSpPr txBox="1"/>
          <p:nvPr/>
        </p:nvSpPr>
        <p:spPr>
          <a:xfrm>
            <a:off x="2779782" y="7267163"/>
            <a:ext cx="3845352" cy="784830"/>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Modelled a horizontal axis wind turbine blade using </a:t>
            </a:r>
            <a:r>
              <a:rPr lang="en-GB" sz="900" b="1" dirty="0">
                <a:latin typeface="Raleway" pitchFamily="2" charset="77"/>
              </a:rPr>
              <a:t>NACA</a:t>
            </a:r>
            <a:r>
              <a:rPr lang="en-GB" sz="900" dirty="0">
                <a:latin typeface="Raleway" pitchFamily="2" charset="77"/>
              </a:rPr>
              <a:t> aerofoils on </a:t>
            </a:r>
            <a:r>
              <a:rPr lang="en-GB" sz="900" b="1" dirty="0">
                <a:latin typeface="Raleway" pitchFamily="2" charset="77"/>
              </a:rPr>
              <a:t>SolidWorks</a:t>
            </a:r>
          </a:p>
          <a:p>
            <a:pPr marL="171450" indent="-171450">
              <a:buFont typeface="Courier New" panose="02070309020205020404" pitchFamily="49" charset="0"/>
              <a:buChar char="o"/>
            </a:pPr>
            <a:r>
              <a:rPr lang="en-GB" sz="900" dirty="0">
                <a:latin typeface="Raleway" pitchFamily="2" charset="77"/>
              </a:rPr>
              <a:t>Analysed fluid flow over the turbine blade using </a:t>
            </a:r>
            <a:r>
              <a:rPr lang="en-GB" sz="900" b="1" dirty="0">
                <a:latin typeface="Raleway" pitchFamily="2" charset="77"/>
              </a:rPr>
              <a:t>Ansys Fluent</a:t>
            </a:r>
          </a:p>
          <a:p>
            <a:pPr marL="171450" indent="-171450">
              <a:buFont typeface="Courier New" panose="02070309020205020404" pitchFamily="49" charset="0"/>
              <a:buChar char="o"/>
            </a:pPr>
            <a:r>
              <a:rPr lang="en-GB" sz="900" dirty="0">
                <a:latin typeface="Raleway" pitchFamily="2" charset="77"/>
              </a:rPr>
              <a:t>Analysed induced structural stress on the turbine blade with </a:t>
            </a:r>
            <a:r>
              <a:rPr lang="en-GB" sz="900" b="1" dirty="0">
                <a:latin typeface="Raleway" pitchFamily="2" charset="77"/>
              </a:rPr>
              <a:t>Ansys Mechanical</a:t>
            </a:r>
          </a:p>
        </p:txBody>
      </p:sp>
      <p:sp>
        <p:nvSpPr>
          <p:cNvPr id="2073" name="TextBox 2072">
            <a:extLst>
              <a:ext uri="{FF2B5EF4-FFF2-40B4-BE49-F238E27FC236}">
                <a16:creationId xmlns:a16="http://schemas.microsoft.com/office/drawing/2014/main" id="{64A7F7D0-8368-342E-9A2A-663081B429CF}"/>
              </a:ext>
            </a:extLst>
          </p:cNvPr>
          <p:cNvSpPr txBox="1"/>
          <p:nvPr/>
        </p:nvSpPr>
        <p:spPr>
          <a:xfrm>
            <a:off x="1936234" y="6780496"/>
            <a:ext cx="854390" cy="369332"/>
          </a:xfrm>
          <a:prstGeom prst="rect">
            <a:avLst/>
          </a:prstGeom>
          <a:noFill/>
        </p:spPr>
        <p:txBody>
          <a:bodyPr wrap="square" rtlCol="0">
            <a:spAutoFit/>
          </a:bodyPr>
          <a:lstStyle/>
          <a:p>
            <a:pPr algn="r"/>
            <a:r>
              <a:rPr lang="en-GB" sz="900" dirty="0">
                <a:latin typeface="Raleway" pitchFamily="2" charset="77"/>
              </a:rPr>
              <a:t>Jan 2015</a:t>
            </a:r>
          </a:p>
          <a:p>
            <a:pPr algn="r"/>
            <a:r>
              <a:rPr lang="en-GB" sz="900" dirty="0">
                <a:latin typeface="Raleway" pitchFamily="2" charset="77"/>
              </a:rPr>
              <a:t>― May 2026</a:t>
            </a:r>
            <a:endParaRPr lang="en-GB" sz="900" dirty="0">
              <a:effectLst/>
            </a:endParaRPr>
          </a:p>
        </p:txBody>
      </p:sp>
      <p:sp>
        <p:nvSpPr>
          <p:cNvPr id="2079" name="TextBox 2078">
            <a:extLst>
              <a:ext uri="{FF2B5EF4-FFF2-40B4-BE49-F238E27FC236}">
                <a16:creationId xmlns:a16="http://schemas.microsoft.com/office/drawing/2014/main" id="{99EBF2CA-A815-FBA0-CBFD-A497E4629DDD}"/>
              </a:ext>
            </a:extLst>
          </p:cNvPr>
          <p:cNvSpPr txBox="1"/>
          <p:nvPr/>
        </p:nvSpPr>
        <p:spPr>
          <a:xfrm>
            <a:off x="1903107" y="8492492"/>
            <a:ext cx="1000393" cy="230832"/>
          </a:xfrm>
          <a:prstGeom prst="rect">
            <a:avLst/>
          </a:prstGeom>
          <a:noFill/>
        </p:spPr>
        <p:txBody>
          <a:bodyPr wrap="square" rtlCol="0">
            <a:spAutoFit/>
          </a:bodyPr>
          <a:lstStyle/>
          <a:p>
            <a:pPr algn="r"/>
            <a:r>
              <a:rPr lang="en-GB" sz="900" dirty="0">
                <a:effectLst/>
                <a:latin typeface="Raleway" pitchFamily="2" charset="77"/>
              </a:rPr>
              <a:t>2019</a:t>
            </a:r>
            <a:r>
              <a:rPr lang="en-GB" sz="900" dirty="0">
                <a:latin typeface="Raleway" pitchFamily="2" charset="77"/>
              </a:rPr>
              <a:t>―Present</a:t>
            </a:r>
            <a:endParaRPr lang="en-GB" sz="900" dirty="0">
              <a:effectLst/>
            </a:endParaRPr>
          </a:p>
        </p:txBody>
      </p:sp>
      <p:sp>
        <p:nvSpPr>
          <p:cNvPr id="2080" name="TextBox 2079">
            <a:extLst>
              <a:ext uri="{FF2B5EF4-FFF2-40B4-BE49-F238E27FC236}">
                <a16:creationId xmlns:a16="http://schemas.microsoft.com/office/drawing/2014/main" id="{004F3B6F-FAD6-3BD3-832E-A5043A363F49}"/>
              </a:ext>
            </a:extLst>
          </p:cNvPr>
          <p:cNvSpPr txBox="1"/>
          <p:nvPr/>
        </p:nvSpPr>
        <p:spPr>
          <a:xfrm>
            <a:off x="2820109" y="8495911"/>
            <a:ext cx="2121696" cy="230832"/>
          </a:xfrm>
          <a:prstGeom prst="rect">
            <a:avLst/>
          </a:prstGeom>
          <a:noFill/>
        </p:spPr>
        <p:txBody>
          <a:bodyPr wrap="square" rtlCol="0">
            <a:spAutoFit/>
          </a:bodyPr>
          <a:lstStyle/>
          <a:p>
            <a:r>
              <a:rPr lang="en-GB" sz="900" b="1" dirty="0">
                <a:latin typeface="Raleway" pitchFamily="2" charset="77"/>
              </a:rPr>
              <a:t>Ph.D., Applied Physics</a:t>
            </a:r>
            <a:endParaRPr lang="en-GB" sz="900" b="1" dirty="0">
              <a:effectLst/>
            </a:endParaRPr>
          </a:p>
        </p:txBody>
      </p:sp>
      <p:sp>
        <p:nvSpPr>
          <p:cNvPr id="2081" name="TextBox 2080">
            <a:extLst>
              <a:ext uri="{FF2B5EF4-FFF2-40B4-BE49-F238E27FC236}">
                <a16:creationId xmlns:a16="http://schemas.microsoft.com/office/drawing/2014/main" id="{EC6BA674-C8C6-2A65-6FD7-861300DA265F}"/>
              </a:ext>
            </a:extLst>
          </p:cNvPr>
          <p:cNvSpPr txBox="1"/>
          <p:nvPr/>
        </p:nvSpPr>
        <p:spPr>
          <a:xfrm>
            <a:off x="1904803" y="8834305"/>
            <a:ext cx="1000393" cy="230832"/>
          </a:xfrm>
          <a:prstGeom prst="rect">
            <a:avLst/>
          </a:prstGeom>
          <a:noFill/>
        </p:spPr>
        <p:txBody>
          <a:bodyPr wrap="square" rtlCol="0">
            <a:spAutoFit/>
          </a:bodyPr>
          <a:lstStyle/>
          <a:p>
            <a:pPr algn="r"/>
            <a:r>
              <a:rPr lang="en-GB" sz="900" dirty="0">
                <a:effectLst/>
                <a:latin typeface="Raleway" pitchFamily="2" charset="77"/>
              </a:rPr>
              <a:t>2016</a:t>
            </a:r>
            <a:r>
              <a:rPr lang="en-GB" sz="900" dirty="0">
                <a:latin typeface="Raleway" pitchFamily="2" charset="77"/>
              </a:rPr>
              <a:t>―2018</a:t>
            </a:r>
            <a:endParaRPr lang="en-GB" sz="900" dirty="0">
              <a:effectLst/>
            </a:endParaRPr>
          </a:p>
        </p:txBody>
      </p:sp>
      <p:sp>
        <p:nvSpPr>
          <p:cNvPr id="2082" name="TextBox 2081">
            <a:extLst>
              <a:ext uri="{FF2B5EF4-FFF2-40B4-BE49-F238E27FC236}">
                <a16:creationId xmlns:a16="http://schemas.microsoft.com/office/drawing/2014/main" id="{C4DF9174-7396-0953-9BBB-57CD013FE7B7}"/>
              </a:ext>
            </a:extLst>
          </p:cNvPr>
          <p:cNvSpPr txBox="1"/>
          <p:nvPr/>
        </p:nvSpPr>
        <p:spPr>
          <a:xfrm>
            <a:off x="2820406" y="8852751"/>
            <a:ext cx="2837215" cy="230832"/>
          </a:xfrm>
          <a:prstGeom prst="rect">
            <a:avLst/>
          </a:prstGeom>
          <a:noFill/>
        </p:spPr>
        <p:txBody>
          <a:bodyPr wrap="square" rtlCol="0">
            <a:spAutoFit/>
          </a:bodyPr>
          <a:lstStyle/>
          <a:p>
            <a:r>
              <a:rPr lang="en-GB" sz="900" b="1" dirty="0">
                <a:latin typeface="Raleway" pitchFamily="2" charset="77"/>
              </a:rPr>
              <a:t>Masters in Technology, Mechanical Engineering</a:t>
            </a:r>
            <a:endParaRPr lang="en-GB" sz="900" b="1" dirty="0">
              <a:effectLst/>
            </a:endParaRPr>
          </a:p>
        </p:txBody>
      </p:sp>
      <p:sp>
        <p:nvSpPr>
          <p:cNvPr id="2083" name="TextBox 2082">
            <a:extLst>
              <a:ext uri="{FF2B5EF4-FFF2-40B4-BE49-F238E27FC236}">
                <a16:creationId xmlns:a16="http://schemas.microsoft.com/office/drawing/2014/main" id="{09D0A8DE-44C5-96E4-5235-F3E058EB4CC3}"/>
              </a:ext>
            </a:extLst>
          </p:cNvPr>
          <p:cNvSpPr txBox="1"/>
          <p:nvPr/>
        </p:nvSpPr>
        <p:spPr>
          <a:xfrm>
            <a:off x="2820109" y="9233944"/>
            <a:ext cx="3387260" cy="230832"/>
          </a:xfrm>
          <a:prstGeom prst="rect">
            <a:avLst/>
          </a:prstGeom>
          <a:noFill/>
        </p:spPr>
        <p:txBody>
          <a:bodyPr wrap="square" rtlCol="0">
            <a:spAutoFit/>
          </a:bodyPr>
          <a:lstStyle/>
          <a:p>
            <a:r>
              <a:rPr lang="en-GB" sz="900" b="1" dirty="0">
                <a:latin typeface="Raleway" pitchFamily="2" charset="77"/>
              </a:rPr>
              <a:t>Bachelors in Technology, Mechanical Engineering</a:t>
            </a:r>
            <a:endParaRPr lang="en-GB" sz="900" b="1" dirty="0">
              <a:effectLst/>
            </a:endParaRPr>
          </a:p>
        </p:txBody>
      </p:sp>
      <p:sp>
        <p:nvSpPr>
          <p:cNvPr id="2084" name="TextBox 2083">
            <a:extLst>
              <a:ext uri="{FF2B5EF4-FFF2-40B4-BE49-F238E27FC236}">
                <a16:creationId xmlns:a16="http://schemas.microsoft.com/office/drawing/2014/main" id="{95248E23-DFEF-9A5F-3278-252233D1A1B2}"/>
              </a:ext>
            </a:extLst>
          </p:cNvPr>
          <p:cNvSpPr txBox="1"/>
          <p:nvPr/>
        </p:nvSpPr>
        <p:spPr>
          <a:xfrm>
            <a:off x="1909908" y="9234157"/>
            <a:ext cx="1000393" cy="230832"/>
          </a:xfrm>
          <a:prstGeom prst="rect">
            <a:avLst/>
          </a:prstGeom>
          <a:noFill/>
        </p:spPr>
        <p:txBody>
          <a:bodyPr wrap="square" rtlCol="0">
            <a:spAutoFit/>
          </a:bodyPr>
          <a:lstStyle/>
          <a:p>
            <a:pPr algn="r"/>
            <a:r>
              <a:rPr lang="en-GB" sz="900" dirty="0">
                <a:effectLst/>
                <a:latin typeface="Raleway" pitchFamily="2" charset="77"/>
              </a:rPr>
              <a:t>2012</a:t>
            </a:r>
            <a:r>
              <a:rPr lang="en-GB" sz="900" dirty="0">
                <a:latin typeface="Raleway" pitchFamily="2" charset="77"/>
              </a:rPr>
              <a:t>―2016</a:t>
            </a:r>
            <a:endParaRPr lang="en-GB" sz="900" dirty="0">
              <a:effectLst/>
            </a:endParaRPr>
          </a:p>
        </p:txBody>
      </p:sp>
      <p:sp>
        <p:nvSpPr>
          <p:cNvPr id="2085" name="TextBox 2084">
            <a:extLst>
              <a:ext uri="{FF2B5EF4-FFF2-40B4-BE49-F238E27FC236}">
                <a16:creationId xmlns:a16="http://schemas.microsoft.com/office/drawing/2014/main" id="{B4C1E754-DD5D-3098-CA1B-ED9745B2D4FD}"/>
              </a:ext>
            </a:extLst>
          </p:cNvPr>
          <p:cNvSpPr txBox="1"/>
          <p:nvPr/>
        </p:nvSpPr>
        <p:spPr>
          <a:xfrm>
            <a:off x="2820109" y="8665285"/>
            <a:ext cx="3316922" cy="230832"/>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N</a:t>
            </a:r>
            <a:r>
              <a:rPr lang="en-GB" sz="800" dirty="0">
                <a:effectLst/>
                <a:latin typeface="Raleway" pitchFamily="2" charset="77"/>
              </a:rPr>
              <a:t>ETHERLANDS</a:t>
            </a:r>
            <a:endParaRPr lang="en-GB" sz="800" dirty="0">
              <a:effectLst/>
            </a:endParaRPr>
          </a:p>
        </p:txBody>
      </p:sp>
      <p:sp>
        <p:nvSpPr>
          <p:cNvPr id="2086" name="TextBox 2085">
            <a:extLst>
              <a:ext uri="{FF2B5EF4-FFF2-40B4-BE49-F238E27FC236}">
                <a16:creationId xmlns:a16="http://schemas.microsoft.com/office/drawing/2014/main" id="{D7517898-6C0A-DD1B-E1E9-59DF572AAE93}"/>
              </a:ext>
            </a:extLst>
          </p:cNvPr>
          <p:cNvSpPr txBox="1"/>
          <p:nvPr/>
        </p:nvSpPr>
        <p:spPr>
          <a:xfrm>
            <a:off x="2830110" y="9021558"/>
            <a:ext cx="3094015" cy="230832"/>
          </a:xfrm>
          <a:prstGeom prst="rect">
            <a:avLst/>
          </a:prstGeom>
          <a:noFill/>
        </p:spPr>
        <p:txBody>
          <a:bodyPr wrap="square" rtlCol="0">
            <a:spAutoFit/>
          </a:bodyPr>
          <a:lstStyle/>
          <a:p>
            <a:r>
              <a:rPr lang="en-GB" sz="900" dirty="0">
                <a:latin typeface="Raleway" pitchFamily="2" charset="77"/>
              </a:rPr>
              <a:t>I</a:t>
            </a:r>
            <a:r>
              <a:rPr lang="en-GB" sz="800" dirty="0">
                <a:effectLst/>
                <a:latin typeface="Raleway" pitchFamily="2" charset="77"/>
              </a:rPr>
              <a:t>NDIAN</a:t>
            </a:r>
            <a:r>
              <a:rPr lang="en-GB" sz="900" dirty="0">
                <a:effectLst/>
                <a:latin typeface="Raleway" pitchFamily="2" charset="77"/>
              </a:rPr>
              <a:t> I</a:t>
            </a:r>
            <a:r>
              <a:rPr lang="en-GB" sz="800" dirty="0">
                <a:effectLst/>
                <a:latin typeface="Raleway" pitchFamily="2" charset="77"/>
              </a:rPr>
              <a:t>NSTITUTE</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G</a:t>
            </a:r>
            <a:r>
              <a:rPr lang="en-GB" sz="800" dirty="0">
                <a:effectLst/>
                <a:latin typeface="Raleway" pitchFamily="2" charset="77"/>
              </a:rPr>
              <a:t>UWAHATI, </a:t>
            </a:r>
            <a:r>
              <a:rPr lang="en-GB" sz="900" dirty="0">
                <a:effectLst/>
                <a:latin typeface="Raleway" pitchFamily="2" charset="77"/>
              </a:rPr>
              <a:t>I</a:t>
            </a:r>
            <a:r>
              <a:rPr lang="en-GB" sz="800" dirty="0">
                <a:effectLst/>
                <a:latin typeface="Raleway" pitchFamily="2" charset="77"/>
              </a:rPr>
              <a:t>NDIA</a:t>
            </a:r>
            <a:endParaRPr lang="en-GB" sz="800" dirty="0">
              <a:effectLst/>
            </a:endParaRPr>
          </a:p>
        </p:txBody>
      </p:sp>
      <p:sp>
        <p:nvSpPr>
          <p:cNvPr id="2087" name="TextBox 2086">
            <a:extLst>
              <a:ext uri="{FF2B5EF4-FFF2-40B4-BE49-F238E27FC236}">
                <a16:creationId xmlns:a16="http://schemas.microsoft.com/office/drawing/2014/main" id="{7B87648C-FDA3-E8FD-142F-708FAC0725FE}"/>
              </a:ext>
            </a:extLst>
          </p:cNvPr>
          <p:cNvSpPr txBox="1"/>
          <p:nvPr/>
        </p:nvSpPr>
        <p:spPr>
          <a:xfrm>
            <a:off x="2820109" y="9413078"/>
            <a:ext cx="3146937" cy="246221"/>
          </a:xfrm>
          <a:prstGeom prst="rect">
            <a:avLst/>
          </a:prstGeom>
          <a:noFill/>
        </p:spPr>
        <p:txBody>
          <a:bodyPr wrap="square" rtlCol="0">
            <a:spAutoFit/>
          </a:bodyPr>
          <a:lstStyle/>
          <a:p>
            <a:r>
              <a:rPr lang="en-GB" sz="900" dirty="0">
                <a:latin typeface="Raleway" pitchFamily="2" charset="77"/>
              </a:rPr>
              <a:t>H</a:t>
            </a:r>
            <a:r>
              <a:rPr lang="en-GB" sz="800" dirty="0">
                <a:effectLst/>
                <a:latin typeface="Raleway" pitchFamily="2" charset="77"/>
              </a:rPr>
              <a:t>ERITAGE</a:t>
            </a:r>
            <a:r>
              <a:rPr lang="en-GB" sz="1000" dirty="0">
                <a:effectLst/>
                <a:latin typeface="Raleway" pitchFamily="2" charset="77"/>
              </a:rPr>
              <a:t> </a:t>
            </a:r>
            <a:r>
              <a:rPr lang="en-GB" sz="900" dirty="0">
                <a:effectLst/>
                <a:latin typeface="Raleway" pitchFamily="2" charset="77"/>
              </a:rPr>
              <a:t>I</a:t>
            </a:r>
            <a:r>
              <a:rPr lang="en-GB" sz="800" dirty="0">
                <a:effectLst/>
                <a:latin typeface="Raleway" pitchFamily="2" charset="77"/>
              </a:rPr>
              <a:t>NSTITUTE</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 </a:t>
            </a:r>
            <a:r>
              <a:rPr lang="en-GB" sz="900" dirty="0">
                <a:effectLst/>
                <a:latin typeface="Raleway" pitchFamily="2" charset="77"/>
              </a:rPr>
              <a:t>I</a:t>
            </a:r>
            <a:r>
              <a:rPr lang="en-GB" sz="800" dirty="0">
                <a:effectLst/>
                <a:latin typeface="Raleway" pitchFamily="2" charset="77"/>
              </a:rPr>
              <a:t>NDIA</a:t>
            </a:r>
            <a:endParaRPr lang="en-GB" sz="800" dirty="0">
              <a:effectLst/>
            </a:endParaRPr>
          </a:p>
        </p:txBody>
      </p:sp>
    </p:spTree>
    <p:extLst>
      <p:ext uri="{BB962C8B-B14F-4D97-AF65-F5344CB8AC3E}">
        <p14:creationId xmlns:p14="http://schemas.microsoft.com/office/powerpoint/2010/main" val="1489932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45E0B53-D910-F45D-36B9-5E39C531ADAF}"/>
              </a:ext>
            </a:extLst>
          </p:cNvPr>
          <p:cNvSpPr/>
          <p:nvPr/>
        </p:nvSpPr>
        <p:spPr>
          <a:xfrm>
            <a:off x="25898" y="572189"/>
            <a:ext cx="1877209" cy="9235841"/>
          </a:xfrm>
          <a:prstGeom prst="rect">
            <a:avLst/>
          </a:prstGeom>
          <a:solidFill>
            <a:srgbClr val="E5E6E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1C976C2-D778-313A-4524-319476ED3CC5}"/>
              </a:ext>
            </a:extLst>
          </p:cNvPr>
          <p:cNvSpPr/>
          <p:nvPr/>
        </p:nvSpPr>
        <p:spPr>
          <a:xfrm>
            <a:off x="0" y="97970"/>
            <a:ext cx="6858000" cy="1151165"/>
          </a:xfrm>
          <a:prstGeom prst="rect">
            <a:avLst/>
          </a:prstGeom>
          <a:solidFill>
            <a:srgbClr val="3F40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200" dirty="0">
                <a:solidFill>
                  <a:srgbClr val="FFFFFF"/>
                </a:solidFill>
                <a:effectLst/>
                <a:latin typeface="Raleway" pitchFamily="2" charset="77"/>
              </a:rPr>
              <a:t>Arnab </a:t>
            </a:r>
            <a:r>
              <a:rPr lang="en-GB" sz="2200" b="1" dirty="0">
                <a:solidFill>
                  <a:srgbClr val="FFFFFF"/>
                </a:solidFill>
                <a:effectLst/>
                <a:latin typeface="Raleway" pitchFamily="2" charset="77"/>
              </a:rPr>
              <a:t>Ghosh </a:t>
            </a:r>
          </a:p>
          <a:p>
            <a:pPr algn="ctr"/>
            <a:r>
              <a:rPr lang="en-GB" sz="1000" dirty="0">
                <a:effectLst/>
              </a:rPr>
              <a:t>PhD student</a:t>
            </a:r>
          </a:p>
        </p:txBody>
      </p:sp>
      <p:sp>
        <p:nvSpPr>
          <p:cNvPr id="52" name="TextBox 51">
            <a:extLst>
              <a:ext uri="{FF2B5EF4-FFF2-40B4-BE49-F238E27FC236}">
                <a16:creationId xmlns:a16="http://schemas.microsoft.com/office/drawing/2014/main" id="{1F1BF80E-C0C9-F54A-D703-9C76403AA20B}"/>
              </a:ext>
            </a:extLst>
          </p:cNvPr>
          <p:cNvSpPr txBox="1"/>
          <p:nvPr/>
        </p:nvSpPr>
        <p:spPr>
          <a:xfrm>
            <a:off x="2031101" y="1319490"/>
            <a:ext cx="1524899" cy="307777"/>
          </a:xfrm>
          <a:prstGeom prst="rect">
            <a:avLst/>
          </a:prstGeom>
          <a:noFill/>
        </p:spPr>
        <p:txBody>
          <a:bodyPr wrap="square" rtlCol="0">
            <a:spAutoFit/>
          </a:bodyPr>
          <a:lstStyle/>
          <a:p>
            <a:r>
              <a:rPr lang="en-GB" sz="1400" dirty="0">
                <a:effectLst/>
                <a:latin typeface="Raleway" pitchFamily="2" charset="77"/>
              </a:rPr>
              <a:t>E</a:t>
            </a:r>
            <a:r>
              <a:rPr lang="en-GB" sz="1100" dirty="0">
                <a:effectLst/>
                <a:latin typeface="Raleway" pitchFamily="2" charset="77"/>
              </a:rPr>
              <a:t>XPERIENENCE</a:t>
            </a:r>
            <a:endParaRPr lang="en-GB" sz="1100" dirty="0">
              <a:effectLst/>
            </a:endParaRPr>
          </a:p>
        </p:txBody>
      </p:sp>
      <p:cxnSp>
        <p:nvCxnSpPr>
          <p:cNvPr id="54" name="Straight Connector 53">
            <a:extLst>
              <a:ext uri="{FF2B5EF4-FFF2-40B4-BE49-F238E27FC236}">
                <a16:creationId xmlns:a16="http://schemas.microsoft.com/office/drawing/2014/main" id="{74F4997A-8325-34FF-F59E-6EA30F1D231C}"/>
              </a:ext>
            </a:extLst>
          </p:cNvPr>
          <p:cNvCxnSpPr>
            <a:cxnSpLocks/>
          </p:cNvCxnSpPr>
          <p:nvPr/>
        </p:nvCxnSpPr>
        <p:spPr>
          <a:xfrm>
            <a:off x="2031101" y="1627267"/>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35494E3-FA7C-04F2-FA27-93155C799CD2}"/>
              </a:ext>
            </a:extLst>
          </p:cNvPr>
          <p:cNvCxnSpPr>
            <a:cxnSpLocks/>
          </p:cNvCxnSpPr>
          <p:nvPr/>
        </p:nvCxnSpPr>
        <p:spPr>
          <a:xfrm>
            <a:off x="2783396" y="1696021"/>
            <a:ext cx="0" cy="6405988"/>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CE178747-0B14-CAC1-1884-BDBADD4C50FD}"/>
              </a:ext>
            </a:extLst>
          </p:cNvPr>
          <p:cNvSpPr txBox="1"/>
          <p:nvPr/>
        </p:nvSpPr>
        <p:spPr>
          <a:xfrm>
            <a:off x="2783395" y="1696020"/>
            <a:ext cx="3307289" cy="230832"/>
          </a:xfrm>
          <a:prstGeom prst="rect">
            <a:avLst/>
          </a:prstGeom>
          <a:noFill/>
        </p:spPr>
        <p:txBody>
          <a:bodyPr wrap="square" rtlCol="0">
            <a:spAutoFit/>
          </a:bodyPr>
          <a:lstStyle/>
          <a:p>
            <a:r>
              <a:rPr lang="en-GB" sz="900" b="1" dirty="0">
                <a:effectLst/>
                <a:latin typeface="Raleway" pitchFamily="2" charset="77"/>
              </a:rPr>
              <a:t>PhD in Applied Physics/Software Developer</a:t>
            </a:r>
            <a:endParaRPr lang="en-GB" sz="900" b="1" dirty="0">
              <a:effectLst/>
            </a:endParaRPr>
          </a:p>
        </p:txBody>
      </p:sp>
      <p:sp>
        <p:nvSpPr>
          <p:cNvPr id="62" name="TextBox 61">
            <a:extLst>
              <a:ext uri="{FF2B5EF4-FFF2-40B4-BE49-F238E27FC236}">
                <a16:creationId xmlns:a16="http://schemas.microsoft.com/office/drawing/2014/main" id="{786D0274-9D72-990E-EE3C-7B2A8BD0EBDF}"/>
              </a:ext>
            </a:extLst>
          </p:cNvPr>
          <p:cNvSpPr txBox="1"/>
          <p:nvPr/>
        </p:nvSpPr>
        <p:spPr>
          <a:xfrm>
            <a:off x="1929005" y="1696020"/>
            <a:ext cx="854390" cy="369332"/>
          </a:xfrm>
          <a:prstGeom prst="rect">
            <a:avLst/>
          </a:prstGeom>
          <a:noFill/>
        </p:spPr>
        <p:txBody>
          <a:bodyPr wrap="square" rtlCol="0">
            <a:spAutoFit/>
          </a:bodyPr>
          <a:lstStyle/>
          <a:p>
            <a:pPr algn="r"/>
            <a:r>
              <a:rPr lang="en-GB" sz="900" dirty="0">
                <a:effectLst/>
                <a:latin typeface="Raleway" pitchFamily="2" charset="77"/>
              </a:rPr>
              <a:t>May 2019</a:t>
            </a:r>
          </a:p>
          <a:p>
            <a:pPr algn="r"/>
            <a:r>
              <a:rPr lang="en-GB" sz="900" dirty="0">
                <a:latin typeface="Raleway" pitchFamily="2" charset="77"/>
              </a:rPr>
              <a:t>― Present</a:t>
            </a:r>
            <a:endParaRPr lang="en-GB" sz="900" dirty="0">
              <a:effectLst/>
            </a:endParaRPr>
          </a:p>
        </p:txBody>
      </p:sp>
      <p:sp>
        <p:nvSpPr>
          <p:cNvPr id="63" name="TextBox 62">
            <a:extLst>
              <a:ext uri="{FF2B5EF4-FFF2-40B4-BE49-F238E27FC236}">
                <a16:creationId xmlns:a16="http://schemas.microsoft.com/office/drawing/2014/main" id="{A10F0A7C-B9F9-553D-25BD-E28111FE8737}"/>
              </a:ext>
            </a:extLst>
          </p:cNvPr>
          <p:cNvSpPr txBox="1"/>
          <p:nvPr/>
        </p:nvSpPr>
        <p:spPr>
          <a:xfrm>
            <a:off x="2793551" y="1880686"/>
            <a:ext cx="2360910" cy="230832"/>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a:t>
            </a:r>
            <a:endParaRPr lang="en-GB" sz="800" dirty="0">
              <a:effectLst/>
            </a:endParaRPr>
          </a:p>
        </p:txBody>
      </p:sp>
      <p:pic>
        <p:nvPicPr>
          <p:cNvPr id="2049" name="Picture 2048">
            <a:extLst>
              <a:ext uri="{FF2B5EF4-FFF2-40B4-BE49-F238E27FC236}">
                <a16:creationId xmlns:a16="http://schemas.microsoft.com/office/drawing/2014/main" id="{FBA15CB0-A9B3-9BD8-6CB8-473EE27FE169}"/>
              </a:ext>
            </a:extLst>
          </p:cNvPr>
          <p:cNvPicPr>
            <a:picLocks noChangeAspect="1"/>
          </p:cNvPicPr>
          <p:nvPr/>
        </p:nvPicPr>
        <p:blipFill>
          <a:blip r:embed="rId2"/>
          <a:stretch>
            <a:fillRect/>
          </a:stretch>
        </p:blipFill>
        <p:spPr>
          <a:xfrm>
            <a:off x="5093021" y="1950925"/>
            <a:ext cx="61440" cy="90353"/>
          </a:xfrm>
          <a:prstGeom prst="rect">
            <a:avLst/>
          </a:prstGeom>
        </p:spPr>
      </p:pic>
      <p:sp>
        <p:nvSpPr>
          <p:cNvPr id="2051" name="TextBox 2050">
            <a:extLst>
              <a:ext uri="{FF2B5EF4-FFF2-40B4-BE49-F238E27FC236}">
                <a16:creationId xmlns:a16="http://schemas.microsoft.com/office/drawing/2014/main" id="{09A08409-2D43-807A-0243-9B990ED0E0F8}"/>
              </a:ext>
            </a:extLst>
          </p:cNvPr>
          <p:cNvSpPr txBox="1"/>
          <p:nvPr/>
        </p:nvSpPr>
        <p:spPr>
          <a:xfrm>
            <a:off x="2793551" y="2111517"/>
            <a:ext cx="3845353" cy="2585323"/>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Understanding the effects of solid particles on the physics of liquid jetting in light of ink-jet printing technology using numerical methods (</a:t>
            </a:r>
            <a:r>
              <a:rPr lang="en-GB" sz="900" b="1" dirty="0">
                <a:latin typeface="Raleway" pitchFamily="2" charset="77"/>
              </a:rPr>
              <a:t>Lattice Boltzmann Method</a:t>
            </a:r>
            <a:r>
              <a:rPr lang="en-GB" sz="900" dirty="0">
                <a:latin typeface="Raleway" pitchFamily="2" charset="77"/>
              </a:rPr>
              <a:t>)</a:t>
            </a:r>
          </a:p>
          <a:p>
            <a:pPr marL="171450" indent="-171450">
              <a:buFont typeface="Courier New" panose="02070309020205020404" pitchFamily="49" charset="0"/>
              <a:buChar char="o"/>
            </a:pPr>
            <a:r>
              <a:rPr lang="en-GB" sz="900" dirty="0">
                <a:latin typeface="Raleway" pitchFamily="2" charset="77"/>
              </a:rPr>
              <a:t>Collaborated with a Physics of Fluid group in Twente University for experimental data on the phenomenon of particle dynamics in liquid jetting</a:t>
            </a:r>
          </a:p>
          <a:p>
            <a:pPr marL="171450" indent="-171450">
              <a:buFont typeface="Courier New" panose="02070309020205020404" pitchFamily="49" charset="0"/>
              <a:buChar char="o"/>
            </a:pPr>
            <a:r>
              <a:rPr lang="en-GB" sz="900" dirty="0">
                <a:latin typeface="Raleway" pitchFamily="2" charset="77"/>
              </a:rPr>
              <a:t>Developed and maintainer of in-house code </a:t>
            </a:r>
            <a:r>
              <a:rPr lang="en-GB" sz="900" b="1" dirty="0">
                <a:latin typeface="Raleway" pitchFamily="2" charset="77"/>
              </a:rPr>
              <a:t>LBE3D </a:t>
            </a:r>
            <a:r>
              <a:rPr lang="en-GB" sz="900" dirty="0">
                <a:latin typeface="Raleway" pitchFamily="2" charset="77"/>
              </a:rPr>
              <a:t>for solving fully resolved particles in complex fluid flow problem in multiphase in 3D using </a:t>
            </a:r>
            <a:r>
              <a:rPr lang="en-GB" sz="900" b="1" dirty="0">
                <a:latin typeface="Raleway" pitchFamily="2" charset="77"/>
              </a:rPr>
              <a:t>C Language</a:t>
            </a:r>
            <a:r>
              <a:rPr lang="en-GB" sz="900" dirty="0">
                <a:latin typeface="Raleway" pitchFamily="2" charset="77"/>
              </a:rPr>
              <a:t> on </a:t>
            </a:r>
            <a:r>
              <a:rPr lang="en-GB" sz="900" b="1" dirty="0">
                <a:latin typeface="Raleway" pitchFamily="2" charset="77"/>
              </a:rPr>
              <a:t>Linux</a:t>
            </a:r>
            <a:r>
              <a:rPr lang="en-GB" sz="900" dirty="0">
                <a:latin typeface="Raleway" pitchFamily="2" charset="77"/>
              </a:rPr>
              <a:t> and </a:t>
            </a:r>
            <a:r>
              <a:rPr lang="en-GB" sz="900" b="1" dirty="0">
                <a:latin typeface="Raleway" pitchFamily="2" charset="77"/>
              </a:rPr>
              <a:t>MacOS</a:t>
            </a:r>
          </a:p>
          <a:p>
            <a:pPr marL="171450" indent="-171450">
              <a:buFont typeface="Courier New" panose="02070309020205020404" pitchFamily="49" charset="0"/>
              <a:buChar char="o"/>
            </a:pPr>
            <a:r>
              <a:rPr lang="en-GB" sz="900" dirty="0">
                <a:effectLst/>
                <a:latin typeface="Raleway" pitchFamily="2" charset="77"/>
              </a:rPr>
              <a:t>Maintained </a:t>
            </a:r>
            <a:r>
              <a:rPr lang="en-GB" sz="900" b="1" dirty="0">
                <a:effectLst/>
                <a:latin typeface="Raleway" pitchFamily="2" charset="77"/>
              </a:rPr>
              <a:t>Git</a:t>
            </a:r>
            <a:r>
              <a:rPr lang="en-GB" sz="900" dirty="0">
                <a:effectLst/>
                <a:latin typeface="Raleway" pitchFamily="2" charset="77"/>
              </a:rPr>
              <a:t> repository through the utilisation of </a:t>
            </a:r>
            <a:r>
              <a:rPr lang="en-GB" sz="900" b="1" dirty="0">
                <a:effectLst/>
                <a:latin typeface="Raleway" pitchFamily="2" charset="77"/>
              </a:rPr>
              <a:t>CI/CD </a:t>
            </a:r>
            <a:r>
              <a:rPr lang="en-GB" sz="900" dirty="0">
                <a:effectLst/>
                <a:latin typeface="Raleway" pitchFamily="2" charset="77"/>
              </a:rPr>
              <a:t>pipelines</a:t>
            </a:r>
          </a:p>
          <a:p>
            <a:pPr marL="171450" indent="-171450">
              <a:buFont typeface="Courier New" panose="02070309020205020404" pitchFamily="49" charset="0"/>
              <a:buChar char="o"/>
            </a:pPr>
            <a:r>
              <a:rPr lang="en-GB" sz="900" dirty="0">
                <a:latin typeface="Raleway" pitchFamily="2" charset="77"/>
              </a:rPr>
              <a:t>Analysis and visualisation of large data sets using</a:t>
            </a:r>
            <a:r>
              <a:rPr lang="en-GB" sz="900" b="1" dirty="0">
                <a:latin typeface="Raleway" pitchFamily="2" charset="77"/>
              </a:rPr>
              <a:t> </a:t>
            </a:r>
            <a:r>
              <a:rPr lang="en-GB" sz="900" b="1" dirty="0" err="1">
                <a:latin typeface="Raleway" pitchFamily="2" charset="77"/>
              </a:rPr>
              <a:t>ParaView</a:t>
            </a:r>
            <a:r>
              <a:rPr lang="en-GB" sz="900" b="1" dirty="0">
                <a:latin typeface="Raleway" pitchFamily="2" charset="77"/>
              </a:rPr>
              <a:t>, Matplotlib/Python</a:t>
            </a:r>
            <a:r>
              <a:rPr lang="en-GB" sz="900" dirty="0">
                <a:latin typeface="Raleway" pitchFamily="2" charset="77"/>
              </a:rPr>
              <a:t> and </a:t>
            </a:r>
            <a:r>
              <a:rPr lang="en-GB" sz="900" b="1" dirty="0" err="1">
                <a:latin typeface="Raleway" pitchFamily="2" charset="77"/>
              </a:rPr>
              <a:t>Gnuplot</a:t>
            </a:r>
            <a:endParaRPr lang="en-GB" sz="900" b="1" dirty="0">
              <a:effectLst/>
              <a:latin typeface="Raleway" pitchFamily="2" charset="77"/>
            </a:endParaRPr>
          </a:p>
          <a:p>
            <a:pPr marL="171450" indent="-171450">
              <a:buFont typeface="Courier New" panose="02070309020205020404" pitchFamily="49" charset="0"/>
              <a:buChar char="o"/>
            </a:pPr>
            <a:r>
              <a:rPr lang="en-GB" sz="900" dirty="0">
                <a:effectLst/>
                <a:latin typeface="Raleway" pitchFamily="2" charset="77"/>
              </a:rPr>
              <a:t>Documentation of developer issues using </a:t>
            </a:r>
            <a:r>
              <a:rPr lang="en-GB" sz="900" b="1" dirty="0">
                <a:effectLst/>
                <a:latin typeface="Raleway" pitchFamily="2" charset="77"/>
              </a:rPr>
              <a:t>Markdow</a:t>
            </a:r>
            <a:r>
              <a:rPr lang="en-GB" sz="900" b="1" dirty="0">
                <a:latin typeface="Raleway" pitchFamily="2" charset="77"/>
              </a:rPr>
              <a:t>n</a:t>
            </a:r>
            <a:r>
              <a:rPr lang="en-GB" sz="900" dirty="0">
                <a:latin typeface="Raleway" pitchFamily="2" charset="77"/>
              </a:rPr>
              <a:t> and </a:t>
            </a:r>
            <a:r>
              <a:rPr lang="en-GB" sz="900" b="1" dirty="0">
                <a:latin typeface="Raleway" pitchFamily="2" charset="77"/>
              </a:rPr>
              <a:t>LaTeX</a:t>
            </a:r>
          </a:p>
          <a:p>
            <a:pPr marL="171450" indent="-171450">
              <a:buFont typeface="Courier New" panose="02070309020205020404" pitchFamily="49" charset="0"/>
              <a:buChar char="o"/>
            </a:pPr>
            <a:r>
              <a:rPr lang="en-GB" sz="900" dirty="0">
                <a:latin typeface="Raleway" pitchFamily="2" charset="77"/>
              </a:rPr>
              <a:t>Submitted and published papers in peer-reviewed journals on modelling, simulation and </a:t>
            </a:r>
            <a:r>
              <a:rPr lang="en-GB" sz="900" b="1" dirty="0">
                <a:latin typeface="Raleway" pitchFamily="2" charset="77"/>
              </a:rPr>
              <a:t>fluid physics</a:t>
            </a:r>
          </a:p>
          <a:p>
            <a:pPr marL="171450" indent="-171450">
              <a:buFont typeface="Courier New" panose="02070309020205020404" pitchFamily="49" charset="0"/>
              <a:buChar char="o"/>
            </a:pPr>
            <a:r>
              <a:rPr lang="en-GB" sz="900" dirty="0">
                <a:latin typeface="Raleway" pitchFamily="2" charset="77"/>
              </a:rPr>
              <a:t>Lectured and supervised Bachelor and Master students on Non-linear Equations, Advanced CFD</a:t>
            </a:r>
          </a:p>
        </p:txBody>
      </p:sp>
      <p:sp>
        <p:nvSpPr>
          <p:cNvPr id="2054" name="TextBox 2053">
            <a:extLst>
              <a:ext uri="{FF2B5EF4-FFF2-40B4-BE49-F238E27FC236}">
                <a16:creationId xmlns:a16="http://schemas.microsoft.com/office/drawing/2014/main" id="{429BE2B4-59FE-C38B-CD94-F4BE0C4B47B7}"/>
              </a:ext>
            </a:extLst>
          </p:cNvPr>
          <p:cNvSpPr txBox="1"/>
          <p:nvPr/>
        </p:nvSpPr>
        <p:spPr>
          <a:xfrm>
            <a:off x="1936234" y="4707713"/>
            <a:ext cx="854390" cy="369332"/>
          </a:xfrm>
          <a:prstGeom prst="rect">
            <a:avLst/>
          </a:prstGeom>
          <a:noFill/>
        </p:spPr>
        <p:txBody>
          <a:bodyPr wrap="square" rtlCol="0">
            <a:spAutoFit/>
          </a:bodyPr>
          <a:lstStyle/>
          <a:p>
            <a:pPr algn="r"/>
            <a:r>
              <a:rPr lang="en-GB" sz="900" dirty="0">
                <a:latin typeface="Raleway" pitchFamily="2" charset="77"/>
              </a:rPr>
              <a:t>July</a:t>
            </a:r>
            <a:r>
              <a:rPr lang="en-GB" sz="900" dirty="0">
                <a:effectLst/>
                <a:latin typeface="Raleway" pitchFamily="2" charset="77"/>
              </a:rPr>
              <a:t> 2016</a:t>
            </a:r>
          </a:p>
          <a:p>
            <a:pPr algn="r"/>
            <a:r>
              <a:rPr lang="en-GB" sz="900" dirty="0">
                <a:latin typeface="Raleway" pitchFamily="2" charset="77"/>
              </a:rPr>
              <a:t>― June 2018</a:t>
            </a:r>
            <a:endParaRPr lang="en-GB" sz="900" dirty="0">
              <a:effectLst/>
            </a:endParaRPr>
          </a:p>
        </p:txBody>
      </p:sp>
      <p:sp>
        <p:nvSpPr>
          <p:cNvPr id="2055" name="TextBox 2054">
            <a:extLst>
              <a:ext uri="{FF2B5EF4-FFF2-40B4-BE49-F238E27FC236}">
                <a16:creationId xmlns:a16="http://schemas.microsoft.com/office/drawing/2014/main" id="{AA3EF19F-AA9F-8A79-FEF8-D62E3FA143A6}"/>
              </a:ext>
            </a:extLst>
          </p:cNvPr>
          <p:cNvSpPr txBox="1"/>
          <p:nvPr/>
        </p:nvSpPr>
        <p:spPr>
          <a:xfrm>
            <a:off x="2793551" y="5101719"/>
            <a:ext cx="3845352" cy="784830"/>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Developed </a:t>
            </a:r>
            <a:r>
              <a:rPr lang="en-GB" sz="900" b="1" dirty="0">
                <a:latin typeface="Raleway" pitchFamily="2" charset="77"/>
              </a:rPr>
              <a:t>C</a:t>
            </a:r>
            <a:r>
              <a:rPr lang="en-GB" sz="900" dirty="0">
                <a:latin typeface="Raleway" pitchFamily="2" charset="77"/>
              </a:rPr>
              <a:t> code from scratch for simulating in 2D fluid-particle interaction using a coupled </a:t>
            </a:r>
            <a:r>
              <a:rPr lang="en-GB" sz="900" b="1" dirty="0">
                <a:latin typeface="Raleway" pitchFamily="2" charset="77"/>
              </a:rPr>
              <a:t>Immersed Boundary</a:t>
            </a:r>
            <a:r>
              <a:rPr lang="en-GB" sz="900" dirty="0">
                <a:latin typeface="Raleway" pitchFamily="2" charset="77"/>
              </a:rPr>
              <a:t> and </a:t>
            </a:r>
            <a:r>
              <a:rPr lang="en-GB" sz="900" b="1" dirty="0">
                <a:latin typeface="Raleway" pitchFamily="2" charset="77"/>
              </a:rPr>
              <a:t>Lattice Boltzmann</a:t>
            </a:r>
            <a:r>
              <a:rPr lang="en-GB" sz="900" dirty="0">
                <a:latin typeface="Raleway" pitchFamily="2" charset="77"/>
              </a:rPr>
              <a:t> solver</a:t>
            </a:r>
          </a:p>
          <a:p>
            <a:pPr marL="171450" indent="-171450">
              <a:buFont typeface="Courier New" panose="02070309020205020404" pitchFamily="49" charset="0"/>
              <a:buChar char="o"/>
            </a:pPr>
            <a:r>
              <a:rPr lang="en-GB" sz="900" dirty="0">
                <a:latin typeface="Raleway" pitchFamily="2" charset="77"/>
              </a:rPr>
              <a:t>Visualisation using </a:t>
            </a:r>
            <a:r>
              <a:rPr lang="en-GB" sz="900" b="1" dirty="0" err="1">
                <a:latin typeface="Raleway" pitchFamily="2" charset="77"/>
              </a:rPr>
              <a:t>Tecplot</a:t>
            </a:r>
            <a:r>
              <a:rPr lang="en-GB" sz="900" dirty="0">
                <a:latin typeface="Raleway" pitchFamily="2" charset="77"/>
              </a:rPr>
              <a:t> and documentation using </a:t>
            </a:r>
            <a:r>
              <a:rPr lang="en-GB" sz="900" b="1" dirty="0">
                <a:latin typeface="Raleway" pitchFamily="2" charset="77"/>
              </a:rPr>
              <a:t>LaTeX</a:t>
            </a:r>
          </a:p>
          <a:p>
            <a:pPr marL="171450" indent="-171450">
              <a:buFont typeface="Courier New" panose="02070309020205020404" pitchFamily="49" charset="0"/>
              <a:buChar char="o"/>
            </a:pPr>
            <a:r>
              <a:rPr lang="en-GB" sz="900" dirty="0">
                <a:latin typeface="Raleway" pitchFamily="2" charset="77"/>
              </a:rPr>
              <a:t>Extensive utilisation of </a:t>
            </a:r>
            <a:r>
              <a:rPr lang="en-GB" sz="900" b="1" dirty="0">
                <a:latin typeface="Raleway" pitchFamily="2" charset="77"/>
              </a:rPr>
              <a:t>Bash</a:t>
            </a:r>
            <a:r>
              <a:rPr lang="en-GB" sz="900" dirty="0">
                <a:latin typeface="Raleway" pitchFamily="2" charset="77"/>
              </a:rPr>
              <a:t> and </a:t>
            </a:r>
            <a:r>
              <a:rPr lang="en-GB" sz="900" b="1" dirty="0">
                <a:latin typeface="Raleway" pitchFamily="2" charset="77"/>
              </a:rPr>
              <a:t>Linux</a:t>
            </a:r>
          </a:p>
        </p:txBody>
      </p:sp>
      <p:sp>
        <p:nvSpPr>
          <p:cNvPr id="2056" name="TextBox 2055">
            <a:extLst>
              <a:ext uri="{FF2B5EF4-FFF2-40B4-BE49-F238E27FC236}">
                <a16:creationId xmlns:a16="http://schemas.microsoft.com/office/drawing/2014/main" id="{56FE2F82-8151-1DD7-F22D-912F93C8BBEF}"/>
              </a:ext>
            </a:extLst>
          </p:cNvPr>
          <p:cNvSpPr txBox="1"/>
          <p:nvPr/>
        </p:nvSpPr>
        <p:spPr>
          <a:xfrm>
            <a:off x="2790624" y="4707713"/>
            <a:ext cx="3020586" cy="230832"/>
          </a:xfrm>
          <a:prstGeom prst="rect">
            <a:avLst/>
          </a:prstGeom>
          <a:noFill/>
        </p:spPr>
        <p:txBody>
          <a:bodyPr wrap="square" rtlCol="0">
            <a:spAutoFit/>
          </a:bodyPr>
          <a:lstStyle/>
          <a:p>
            <a:r>
              <a:rPr lang="en-GB" sz="900" b="1" dirty="0">
                <a:latin typeface="Raleway" pitchFamily="2" charset="77"/>
              </a:rPr>
              <a:t>M</a:t>
            </a:r>
            <a:r>
              <a:rPr lang="en-GB" sz="900" b="1" dirty="0">
                <a:effectLst/>
                <a:latin typeface="Raleway" pitchFamily="2" charset="77"/>
              </a:rPr>
              <a:t>echanical Engineer/Software Developer</a:t>
            </a:r>
            <a:endParaRPr lang="en-GB" sz="900" b="1" dirty="0">
              <a:effectLst/>
            </a:endParaRPr>
          </a:p>
        </p:txBody>
      </p:sp>
      <p:sp>
        <p:nvSpPr>
          <p:cNvPr id="2057" name="TextBox 2056">
            <a:extLst>
              <a:ext uri="{FF2B5EF4-FFF2-40B4-BE49-F238E27FC236}">
                <a16:creationId xmlns:a16="http://schemas.microsoft.com/office/drawing/2014/main" id="{07EA5851-C0FC-049D-DF01-F28417989375}"/>
              </a:ext>
            </a:extLst>
          </p:cNvPr>
          <p:cNvSpPr txBox="1"/>
          <p:nvPr/>
        </p:nvSpPr>
        <p:spPr>
          <a:xfrm>
            <a:off x="2783395" y="4892980"/>
            <a:ext cx="3094015" cy="230832"/>
          </a:xfrm>
          <a:prstGeom prst="rect">
            <a:avLst/>
          </a:prstGeom>
          <a:noFill/>
        </p:spPr>
        <p:txBody>
          <a:bodyPr wrap="square" rtlCol="0">
            <a:spAutoFit/>
          </a:bodyPr>
          <a:lstStyle/>
          <a:p>
            <a:r>
              <a:rPr lang="en-GB" sz="900" dirty="0">
                <a:latin typeface="Raleway" pitchFamily="2" charset="77"/>
              </a:rPr>
              <a:t>I</a:t>
            </a:r>
            <a:r>
              <a:rPr lang="en-GB" sz="800" dirty="0">
                <a:effectLst/>
                <a:latin typeface="Raleway" pitchFamily="2" charset="77"/>
              </a:rPr>
              <a:t>NDIAN</a:t>
            </a:r>
            <a:r>
              <a:rPr lang="en-GB" sz="900" dirty="0">
                <a:effectLst/>
                <a:latin typeface="Raleway" pitchFamily="2" charset="77"/>
              </a:rPr>
              <a:t> I</a:t>
            </a:r>
            <a:r>
              <a:rPr lang="en-GB" sz="800" dirty="0">
                <a:effectLst/>
                <a:latin typeface="Raleway" pitchFamily="2" charset="77"/>
              </a:rPr>
              <a:t>NSTITUTE</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G</a:t>
            </a:r>
            <a:r>
              <a:rPr lang="en-GB" sz="800" dirty="0">
                <a:effectLst/>
                <a:latin typeface="Raleway" pitchFamily="2" charset="77"/>
              </a:rPr>
              <a:t>UWAHATI</a:t>
            </a:r>
            <a:endParaRPr lang="en-GB" sz="800" dirty="0">
              <a:effectLst/>
            </a:endParaRPr>
          </a:p>
        </p:txBody>
      </p:sp>
      <p:pic>
        <p:nvPicPr>
          <p:cNvPr id="2058" name="Picture 2057">
            <a:extLst>
              <a:ext uri="{FF2B5EF4-FFF2-40B4-BE49-F238E27FC236}">
                <a16:creationId xmlns:a16="http://schemas.microsoft.com/office/drawing/2014/main" id="{6CF96631-B9BE-CEE8-368E-CEFCC334AD5F}"/>
              </a:ext>
            </a:extLst>
          </p:cNvPr>
          <p:cNvPicPr>
            <a:picLocks noChangeAspect="1"/>
          </p:cNvPicPr>
          <p:nvPr/>
        </p:nvPicPr>
        <p:blipFill>
          <a:blip r:embed="rId2"/>
          <a:stretch>
            <a:fillRect/>
          </a:stretch>
        </p:blipFill>
        <p:spPr>
          <a:xfrm>
            <a:off x="5356549" y="4963219"/>
            <a:ext cx="61440" cy="90353"/>
          </a:xfrm>
          <a:prstGeom prst="rect">
            <a:avLst/>
          </a:prstGeom>
        </p:spPr>
      </p:pic>
      <p:sp>
        <p:nvSpPr>
          <p:cNvPr id="2061" name="TextBox 2060">
            <a:extLst>
              <a:ext uri="{FF2B5EF4-FFF2-40B4-BE49-F238E27FC236}">
                <a16:creationId xmlns:a16="http://schemas.microsoft.com/office/drawing/2014/main" id="{A61C4CDD-5323-D4F7-85FD-94C20971FD0F}"/>
              </a:ext>
            </a:extLst>
          </p:cNvPr>
          <p:cNvSpPr txBox="1"/>
          <p:nvPr/>
        </p:nvSpPr>
        <p:spPr>
          <a:xfrm>
            <a:off x="2020945" y="8146566"/>
            <a:ext cx="1524899" cy="307777"/>
          </a:xfrm>
          <a:prstGeom prst="rect">
            <a:avLst/>
          </a:prstGeom>
          <a:noFill/>
        </p:spPr>
        <p:txBody>
          <a:bodyPr wrap="square" rtlCol="0">
            <a:spAutoFit/>
          </a:bodyPr>
          <a:lstStyle/>
          <a:p>
            <a:r>
              <a:rPr lang="en-GB" sz="1400" dirty="0">
                <a:latin typeface="Raleway" pitchFamily="2" charset="77"/>
              </a:rPr>
              <a:t>D</a:t>
            </a:r>
            <a:r>
              <a:rPr lang="en-GB" sz="1100" dirty="0">
                <a:effectLst/>
                <a:latin typeface="Raleway" pitchFamily="2" charset="77"/>
              </a:rPr>
              <a:t>EGREE</a:t>
            </a:r>
            <a:endParaRPr lang="en-GB" sz="1100" dirty="0">
              <a:effectLst/>
            </a:endParaRPr>
          </a:p>
        </p:txBody>
      </p:sp>
      <p:cxnSp>
        <p:nvCxnSpPr>
          <p:cNvPr id="2062" name="Straight Connector 2061">
            <a:extLst>
              <a:ext uri="{FF2B5EF4-FFF2-40B4-BE49-F238E27FC236}">
                <a16:creationId xmlns:a16="http://schemas.microsoft.com/office/drawing/2014/main" id="{A4AB4B4E-0C6E-2A26-0873-237F3C87E098}"/>
              </a:ext>
            </a:extLst>
          </p:cNvPr>
          <p:cNvCxnSpPr>
            <a:cxnSpLocks/>
          </p:cNvCxnSpPr>
          <p:nvPr/>
        </p:nvCxnSpPr>
        <p:spPr>
          <a:xfrm>
            <a:off x="2020945" y="8454343"/>
            <a:ext cx="1923734"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2064" name="TextBox 2063">
            <a:extLst>
              <a:ext uri="{FF2B5EF4-FFF2-40B4-BE49-F238E27FC236}">
                <a16:creationId xmlns:a16="http://schemas.microsoft.com/office/drawing/2014/main" id="{FB0A83DF-84C4-5068-E655-192DE9A52F31}"/>
              </a:ext>
            </a:extLst>
          </p:cNvPr>
          <p:cNvSpPr txBox="1"/>
          <p:nvPr/>
        </p:nvSpPr>
        <p:spPr>
          <a:xfrm>
            <a:off x="1948359" y="5892779"/>
            <a:ext cx="854390" cy="230832"/>
          </a:xfrm>
          <a:prstGeom prst="rect">
            <a:avLst/>
          </a:prstGeom>
          <a:noFill/>
        </p:spPr>
        <p:txBody>
          <a:bodyPr wrap="square" rtlCol="0">
            <a:spAutoFit/>
          </a:bodyPr>
          <a:lstStyle/>
          <a:p>
            <a:pPr algn="r"/>
            <a:r>
              <a:rPr lang="en-GB" sz="900" dirty="0">
                <a:latin typeface="Raleway" pitchFamily="2" charset="77"/>
              </a:rPr>
              <a:t>1 week, 2022</a:t>
            </a:r>
            <a:endParaRPr lang="en-GB" sz="900" dirty="0">
              <a:effectLst/>
            </a:endParaRPr>
          </a:p>
        </p:txBody>
      </p:sp>
      <p:sp>
        <p:nvSpPr>
          <p:cNvPr id="2065" name="TextBox 2064">
            <a:extLst>
              <a:ext uri="{FF2B5EF4-FFF2-40B4-BE49-F238E27FC236}">
                <a16:creationId xmlns:a16="http://schemas.microsoft.com/office/drawing/2014/main" id="{39B8B145-BEBA-096C-0D1D-8595A8D73773}"/>
              </a:ext>
            </a:extLst>
          </p:cNvPr>
          <p:cNvSpPr txBox="1"/>
          <p:nvPr/>
        </p:nvSpPr>
        <p:spPr>
          <a:xfrm>
            <a:off x="2783394" y="5889910"/>
            <a:ext cx="4074606" cy="230832"/>
          </a:xfrm>
          <a:prstGeom prst="rect">
            <a:avLst/>
          </a:prstGeom>
          <a:noFill/>
        </p:spPr>
        <p:txBody>
          <a:bodyPr wrap="square" rtlCol="0">
            <a:spAutoFit/>
          </a:bodyPr>
          <a:lstStyle/>
          <a:p>
            <a:r>
              <a:rPr lang="en-GB" sz="900" b="1" dirty="0">
                <a:effectLst/>
                <a:latin typeface="Raleway" pitchFamily="2" charset="77"/>
              </a:rPr>
              <a:t>JM </a:t>
            </a:r>
            <a:r>
              <a:rPr lang="en-GB" sz="900" b="1" dirty="0" err="1">
                <a:effectLst/>
                <a:latin typeface="Raleway" pitchFamily="2" charset="77"/>
              </a:rPr>
              <a:t>Burgercentrum</a:t>
            </a:r>
            <a:r>
              <a:rPr lang="en-GB" sz="900" b="1" dirty="0">
                <a:effectLst/>
                <a:latin typeface="Raleway" pitchFamily="2" charset="77"/>
              </a:rPr>
              <a:t> course “Fluid problems using Machine Learning”</a:t>
            </a:r>
            <a:endParaRPr lang="en-GB" sz="900" b="1" dirty="0">
              <a:effectLst/>
            </a:endParaRPr>
          </a:p>
        </p:txBody>
      </p:sp>
      <p:sp>
        <p:nvSpPr>
          <p:cNvPr id="2066" name="TextBox 2065">
            <a:extLst>
              <a:ext uri="{FF2B5EF4-FFF2-40B4-BE49-F238E27FC236}">
                <a16:creationId xmlns:a16="http://schemas.microsoft.com/office/drawing/2014/main" id="{A84DC8AB-1A74-8476-C520-8451BCC1EC15}"/>
              </a:ext>
            </a:extLst>
          </p:cNvPr>
          <p:cNvSpPr txBox="1"/>
          <p:nvPr/>
        </p:nvSpPr>
        <p:spPr>
          <a:xfrm>
            <a:off x="2776167" y="6075177"/>
            <a:ext cx="2503200" cy="246221"/>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a:t>
            </a:r>
            <a:endParaRPr lang="en-GB" sz="800" dirty="0">
              <a:effectLst/>
            </a:endParaRPr>
          </a:p>
        </p:txBody>
      </p:sp>
      <p:pic>
        <p:nvPicPr>
          <p:cNvPr id="2067" name="Picture 2066">
            <a:extLst>
              <a:ext uri="{FF2B5EF4-FFF2-40B4-BE49-F238E27FC236}">
                <a16:creationId xmlns:a16="http://schemas.microsoft.com/office/drawing/2014/main" id="{E3EBE6FB-13DD-94DE-E756-F06C3D1ACEC0}"/>
              </a:ext>
            </a:extLst>
          </p:cNvPr>
          <p:cNvPicPr>
            <a:picLocks noChangeAspect="1"/>
          </p:cNvPicPr>
          <p:nvPr/>
        </p:nvPicPr>
        <p:blipFill>
          <a:blip r:embed="rId2"/>
          <a:stretch>
            <a:fillRect/>
          </a:stretch>
        </p:blipFill>
        <p:spPr>
          <a:xfrm>
            <a:off x="5093021" y="6145178"/>
            <a:ext cx="61440" cy="90353"/>
          </a:xfrm>
          <a:prstGeom prst="rect">
            <a:avLst/>
          </a:prstGeom>
        </p:spPr>
      </p:pic>
      <p:sp>
        <p:nvSpPr>
          <p:cNvPr id="2068" name="TextBox 2067">
            <a:extLst>
              <a:ext uri="{FF2B5EF4-FFF2-40B4-BE49-F238E27FC236}">
                <a16:creationId xmlns:a16="http://schemas.microsoft.com/office/drawing/2014/main" id="{254466C3-65BC-53CC-7144-9DA102DEA1EE}"/>
              </a:ext>
            </a:extLst>
          </p:cNvPr>
          <p:cNvSpPr txBox="1"/>
          <p:nvPr/>
        </p:nvSpPr>
        <p:spPr>
          <a:xfrm>
            <a:off x="2776167" y="6257706"/>
            <a:ext cx="3845352" cy="507831"/>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err="1">
                <a:latin typeface="Raleway" pitchFamily="2" charset="77"/>
              </a:rPr>
              <a:t>Pytorch</a:t>
            </a:r>
            <a:endParaRPr lang="en-GB" sz="900" dirty="0">
              <a:latin typeface="Raleway" pitchFamily="2" charset="77"/>
            </a:endParaRPr>
          </a:p>
          <a:p>
            <a:pPr marL="171450" indent="-171450">
              <a:buFont typeface="Courier New" panose="02070309020205020404" pitchFamily="49" charset="0"/>
              <a:buChar char="o"/>
            </a:pPr>
            <a:r>
              <a:rPr lang="en-GB" sz="900" dirty="0" err="1">
                <a:latin typeface="Raleway" pitchFamily="2" charset="77"/>
              </a:rPr>
              <a:t>Jupyter</a:t>
            </a:r>
            <a:r>
              <a:rPr lang="en-GB" sz="900" dirty="0">
                <a:latin typeface="Raleway" pitchFamily="2" charset="77"/>
              </a:rPr>
              <a:t> notebook</a:t>
            </a:r>
            <a:endParaRPr lang="en-GB" sz="900" b="1" dirty="0">
              <a:latin typeface="Raleway" pitchFamily="2" charset="77"/>
            </a:endParaRPr>
          </a:p>
          <a:p>
            <a:pPr marL="171450" indent="-171450">
              <a:buFont typeface="Courier New" panose="02070309020205020404" pitchFamily="49" charset="0"/>
              <a:buChar char="o"/>
            </a:pPr>
            <a:r>
              <a:rPr lang="en-GB" sz="900" dirty="0">
                <a:latin typeface="Raleway" pitchFamily="2" charset="77"/>
              </a:rPr>
              <a:t>Details</a:t>
            </a:r>
            <a:endParaRPr lang="en-GB" sz="900" b="1" dirty="0">
              <a:latin typeface="Raleway" pitchFamily="2" charset="77"/>
            </a:endParaRPr>
          </a:p>
        </p:txBody>
      </p:sp>
      <p:sp>
        <p:nvSpPr>
          <p:cNvPr id="2069" name="TextBox 2068">
            <a:extLst>
              <a:ext uri="{FF2B5EF4-FFF2-40B4-BE49-F238E27FC236}">
                <a16:creationId xmlns:a16="http://schemas.microsoft.com/office/drawing/2014/main" id="{296178D3-B297-85F6-7EDD-8AB0FF579E24}"/>
              </a:ext>
            </a:extLst>
          </p:cNvPr>
          <p:cNvSpPr txBox="1"/>
          <p:nvPr/>
        </p:nvSpPr>
        <p:spPr>
          <a:xfrm>
            <a:off x="2766976" y="6771424"/>
            <a:ext cx="4074606" cy="369332"/>
          </a:xfrm>
          <a:prstGeom prst="rect">
            <a:avLst/>
          </a:prstGeom>
          <a:noFill/>
        </p:spPr>
        <p:txBody>
          <a:bodyPr wrap="square" rtlCol="0">
            <a:spAutoFit/>
          </a:bodyPr>
          <a:lstStyle/>
          <a:p>
            <a:r>
              <a:rPr lang="en-GB" sz="900" b="1" dirty="0">
                <a:effectLst/>
                <a:latin typeface="Raleway" pitchFamily="2" charset="77"/>
              </a:rPr>
              <a:t>Modelling</a:t>
            </a:r>
            <a:r>
              <a:rPr lang="en-GB" sz="900" b="1" dirty="0">
                <a:latin typeface="Raleway" pitchFamily="2" charset="77"/>
              </a:rPr>
              <a:t> and Structural analysis of a horizontal  axis wind turbine blade (Batchelor project)</a:t>
            </a:r>
            <a:endParaRPr lang="en-GB" sz="900" b="1" dirty="0">
              <a:effectLst/>
            </a:endParaRPr>
          </a:p>
        </p:txBody>
      </p:sp>
      <p:sp>
        <p:nvSpPr>
          <p:cNvPr id="2070" name="TextBox 2069">
            <a:extLst>
              <a:ext uri="{FF2B5EF4-FFF2-40B4-BE49-F238E27FC236}">
                <a16:creationId xmlns:a16="http://schemas.microsoft.com/office/drawing/2014/main" id="{815B1DD3-104D-184D-E98F-7B24AAEB459F}"/>
              </a:ext>
            </a:extLst>
          </p:cNvPr>
          <p:cNvSpPr txBox="1"/>
          <p:nvPr/>
        </p:nvSpPr>
        <p:spPr>
          <a:xfrm>
            <a:off x="2790624" y="7076914"/>
            <a:ext cx="2158827" cy="246221"/>
          </a:xfrm>
          <a:prstGeom prst="rect">
            <a:avLst/>
          </a:prstGeom>
          <a:noFill/>
        </p:spPr>
        <p:txBody>
          <a:bodyPr wrap="square" rtlCol="0">
            <a:spAutoFit/>
          </a:bodyPr>
          <a:lstStyle/>
          <a:p>
            <a:r>
              <a:rPr lang="en-GB" sz="900" dirty="0">
                <a:latin typeface="Raleway" pitchFamily="2" charset="77"/>
              </a:rPr>
              <a:t>H</a:t>
            </a:r>
            <a:r>
              <a:rPr lang="en-GB" sz="800" dirty="0">
                <a:effectLst/>
                <a:latin typeface="Raleway" pitchFamily="2" charset="77"/>
              </a:rPr>
              <a:t>ERITAGE</a:t>
            </a:r>
            <a:r>
              <a:rPr lang="en-GB" sz="1000" dirty="0">
                <a:effectLst/>
                <a:latin typeface="Raleway" pitchFamily="2" charset="77"/>
              </a:rPr>
              <a:t> </a:t>
            </a:r>
            <a:r>
              <a:rPr lang="en-GB" sz="900" dirty="0">
                <a:effectLst/>
                <a:latin typeface="Raleway" pitchFamily="2" charset="77"/>
              </a:rPr>
              <a:t>I</a:t>
            </a:r>
            <a:r>
              <a:rPr lang="en-GB" sz="800" dirty="0">
                <a:effectLst/>
                <a:latin typeface="Raleway" pitchFamily="2" charset="77"/>
              </a:rPr>
              <a:t>NSTITUTE</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a:t>
            </a:r>
            <a:endParaRPr lang="en-GB" sz="800" dirty="0">
              <a:effectLst/>
            </a:endParaRPr>
          </a:p>
        </p:txBody>
      </p:sp>
      <p:pic>
        <p:nvPicPr>
          <p:cNvPr id="2071" name="Picture 2070">
            <a:extLst>
              <a:ext uri="{FF2B5EF4-FFF2-40B4-BE49-F238E27FC236}">
                <a16:creationId xmlns:a16="http://schemas.microsoft.com/office/drawing/2014/main" id="{DCF25334-9C36-5C28-4FD0-BD8E1326BC3D}"/>
              </a:ext>
            </a:extLst>
          </p:cNvPr>
          <p:cNvPicPr>
            <a:picLocks noChangeAspect="1"/>
          </p:cNvPicPr>
          <p:nvPr/>
        </p:nvPicPr>
        <p:blipFill>
          <a:blip r:embed="rId2"/>
          <a:stretch>
            <a:fillRect/>
          </a:stretch>
        </p:blipFill>
        <p:spPr>
          <a:xfrm>
            <a:off x="4941805" y="7154847"/>
            <a:ext cx="61440" cy="90353"/>
          </a:xfrm>
          <a:prstGeom prst="rect">
            <a:avLst/>
          </a:prstGeom>
        </p:spPr>
      </p:pic>
      <p:sp>
        <p:nvSpPr>
          <p:cNvPr id="2072" name="TextBox 2071">
            <a:extLst>
              <a:ext uri="{FF2B5EF4-FFF2-40B4-BE49-F238E27FC236}">
                <a16:creationId xmlns:a16="http://schemas.microsoft.com/office/drawing/2014/main" id="{8F080F6C-FC3F-F0AD-0DD5-76CE726F6C6C}"/>
              </a:ext>
            </a:extLst>
          </p:cNvPr>
          <p:cNvSpPr txBox="1"/>
          <p:nvPr/>
        </p:nvSpPr>
        <p:spPr>
          <a:xfrm>
            <a:off x="2779782" y="7267163"/>
            <a:ext cx="3845352" cy="784830"/>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Modelled a horizontal axis wind turbine blade using </a:t>
            </a:r>
            <a:r>
              <a:rPr lang="en-GB" sz="900" b="1" dirty="0">
                <a:latin typeface="Raleway" pitchFamily="2" charset="77"/>
              </a:rPr>
              <a:t>NACA</a:t>
            </a:r>
            <a:r>
              <a:rPr lang="en-GB" sz="900" dirty="0">
                <a:latin typeface="Raleway" pitchFamily="2" charset="77"/>
              </a:rPr>
              <a:t> aerofoils on </a:t>
            </a:r>
            <a:r>
              <a:rPr lang="en-GB" sz="900" b="1" dirty="0">
                <a:latin typeface="Raleway" pitchFamily="2" charset="77"/>
              </a:rPr>
              <a:t>SolidWorks</a:t>
            </a:r>
          </a:p>
          <a:p>
            <a:pPr marL="171450" indent="-171450">
              <a:buFont typeface="Courier New" panose="02070309020205020404" pitchFamily="49" charset="0"/>
              <a:buChar char="o"/>
            </a:pPr>
            <a:r>
              <a:rPr lang="en-GB" sz="900" dirty="0">
                <a:latin typeface="Raleway" pitchFamily="2" charset="77"/>
              </a:rPr>
              <a:t>Analysed fluid flow over the turbine blade using Ansys Fluent</a:t>
            </a:r>
          </a:p>
          <a:p>
            <a:pPr marL="171450" indent="-171450">
              <a:buFont typeface="Courier New" panose="02070309020205020404" pitchFamily="49" charset="0"/>
              <a:buChar char="o"/>
            </a:pPr>
            <a:r>
              <a:rPr lang="en-GB" sz="900" dirty="0">
                <a:latin typeface="Raleway" pitchFamily="2" charset="77"/>
              </a:rPr>
              <a:t>Analysed induced structural stress of the turbine blade with </a:t>
            </a:r>
            <a:r>
              <a:rPr lang="en-GB" sz="900" b="1" dirty="0">
                <a:latin typeface="Raleway" pitchFamily="2" charset="77"/>
              </a:rPr>
              <a:t>Ansys Mechanical</a:t>
            </a:r>
          </a:p>
        </p:txBody>
      </p:sp>
      <p:sp>
        <p:nvSpPr>
          <p:cNvPr id="2073" name="TextBox 2072">
            <a:extLst>
              <a:ext uri="{FF2B5EF4-FFF2-40B4-BE49-F238E27FC236}">
                <a16:creationId xmlns:a16="http://schemas.microsoft.com/office/drawing/2014/main" id="{64A7F7D0-8368-342E-9A2A-663081B429CF}"/>
              </a:ext>
            </a:extLst>
          </p:cNvPr>
          <p:cNvSpPr txBox="1"/>
          <p:nvPr/>
        </p:nvSpPr>
        <p:spPr>
          <a:xfrm>
            <a:off x="1936234" y="6780496"/>
            <a:ext cx="854390" cy="369332"/>
          </a:xfrm>
          <a:prstGeom prst="rect">
            <a:avLst/>
          </a:prstGeom>
          <a:noFill/>
        </p:spPr>
        <p:txBody>
          <a:bodyPr wrap="square" rtlCol="0">
            <a:spAutoFit/>
          </a:bodyPr>
          <a:lstStyle/>
          <a:p>
            <a:pPr algn="r"/>
            <a:r>
              <a:rPr lang="en-GB" sz="900" dirty="0">
                <a:latin typeface="Raleway" pitchFamily="2" charset="77"/>
              </a:rPr>
              <a:t>Jan 2015</a:t>
            </a:r>
          </a:p>
          <a:p>
            <a:pPr algn="r"/>
            <a:r>
              <a:rPr lang="en-GB" sz="900" dirty="0">
                <a:latin typeface="Raleway" pitchFamily="2" charset="77"/>
              </a:rPr>
              <a:t>― May 2026</a:t>
            </a:r>
            <a:endParaRPr lang="en-GB" sz="900" dirty="0">
              <a:effectLst/>
            </a:endParaRPr>
          </a:p>
        </p:txBody>
      </p:sp>
      <p:sp>
        <p:nvSpPr>
          <p:cNvPr id="2079" name="TextBox 2078">
            <a:extLst>
              <a:ext uri="{FF2B5EF4-FFF2-40B4-BE49-F238E27FC236}">
                <a16:creationId xmlns:a16="http://schemas.microsoft.com/office/drawing/2014/main" id="{99EBF2CA-A815-FBA0-CBFD-A497E4629DDD}"/>
              </a:ext>
            </a:extLst>
          </p:cNvPr>
          <p:cNvSpPr txBox="1"/>
          <p:nvPr/>
        </p:nvSpPr>
        <p:spPr>
          <a:xfrm>
            <a:off x="1903107" y="8492492"/>
            <a:ext cx="1000393" cy="230832"/>
          </a:xfrm>
          <a:prstGeom prst="rect">
            <a:avLst/>
          </a:prstGeom>
          <a:noFill/>
        </p:spPr>
        <p:txBody>
          <a:bodyPr wrap="square" rtlCol="0">
            <a:spAutoFit/>
          </a:bodyPr>
          <a:lstStyle/>
          <a:p>
            <a:pPr algn="r"/>
            <a:r>
              <a:rPr lang="en-GB" sz="900" dirty="0">
                <a:effectLst/>
                <a:latin typeface="Raleway" pitchFamily="2" charset="77"/>
              </a:rPr>
              <a:t>2019</a:t>
            </a:r>
            <a:r>
              <a:rPr lang="en-GB" sz="900" dirty="0">
                <a:latin typeface="Raleway" pitchFamily="2" charset="77"/>
              </a:rPr>
              <a:t>―Present</a:t>
            </a:r>
            <a:endParaRPr lang="en-GB" sz="900" dirty="0">
              <a:effectLst/>
            </a:endParaRPr>
          </a:p>
        </p:txBody>
      </p:sp>
      <p:sp>
        <p:nvSpPr>
          <p:cNvPr id="2080" name="TextBox 2079">
            <a:extLst>
              <a:ext uri="{FF2B5EF4-FFF2-40B4-BE49-F238E27FC236}">
                <a16:creationId xmlns:a16="http://schemas.microsoft.com/office/drawing/2014/main" id="{004F3B6F-FAD6-3BD3-832E-A5043A363F49}"/>
              </a:ext>
            </a:extLst>
          </p:cNvPr>
          <p:cNvSpPr txBox="1"/>
          <p:nvPr/>
        </p:nvSpPr>
        <p:spPr>
          <a:xfrm>
            <a:off x="2820109" y="8495911"/>
            <a:ext cx="2121696" cy="230832"/>
          </a:xfrm>
          <a:prstGeom prst="rect">
            <a:avLst/>
          </a:prstGeom>
          <a:noFill/>
        </p:spPr>
        <p:txBody>
          <a:bodyPr wrap="square" rtlCol="0">
            <a:spAutoFit/>
          </a:bodyPr>
          <a:lstStyle/>
          <a:p>
            <a:r>
              <a:rPr lang="en-GB" sz="900" b="1" dirty="0">
                <a:latin typeface="Raleway" pitchFamily="2" charset="77"/>
              </a:rPr>
              <a:t>Ph.D., Applied Physics</a:t>
            </a:r>
            <a:endParaRPr lang="en-GB" sz="900" b="1" dirty="0">
              <a:effectLst/>
            </a:endParaRPr>
          </a:p>
        </p:txBody>
      </p:sp>
      <p:sp>
        <p:nvSpPr>
          <p:cNvPr id="2081" name="TextBox 2080">
            <a:extLst>
              <a:ext uri="{FF2B5EF4-FFF2-40B4-BE49-F238E27FC236}">
                <a16:creationId xmlns:a16="http://schemas.microsoft.com/office/drawing/2014/main" id="{EC6BA674-C8C6-2A65-6FD7-861300DA265F}"/>
              </a:ext>
            </a:extLst>
          </p:cNvPr>
          <p:cNvSpPr txBox="1"/>
          <p:nvPr/>
        </p:nvSpPr>
        <p:spPr>
          <a:xfrm>
            <a:off x="1904803" y="8834305"/>
            <a:ext cx="1000393" cy="230832"/>
          </a:xfrm>
          <a:prstGeom prst="rect">
            <a:avLst/>
          </a:prstGeom>
          <a:noFill/>
        </p:spPr>
        <p:txBody>
          <a:bodyPr wrap="square" rtlCol="0">
            <a:spAutoFit/>
          </a:bodyPr>
          <a:lstStyle/>
          <a:p>
            <a:pPr algn="r"/>
            <a:r>
              <a:rPr lang="en-GB" sz="900" dirty="0">
                <a:effectLst/>
                <a:latin typeface="Raleway" pitchFamily="2" charset="77"/>
              </a:rPr>
              <a:t>2016</a:t>
            </a:r>
            <a:r>
              <a:rPr lang="en-GB" sz="900" dirty="0">
                <a:latin typeface="Raleway" pitchFamily="2" charset="77"/>
              </a:rPr>
              <a:t>―2018</a:t>
            </a:r>
            <a:endParaRPr lang="en-GB" sz="900" dirty="0">
              <a:effectLst/>
            </a:endParaRPr>
          </a:p>
        </p:txBody>
      </p:sp>
      <p:sp>
        <p:nvSpPr>
          <p:cNvPr id="2082" name="TextBox 2081">
            <a:extLst>
              <a:ext uri="{FF2B5EF4-FFF2-40B4-BE49-F238E27FC236}">
                <a16:creationId xmlns:a16="http://schemas.microsoft.com/office/drawing/2014/main" id="{C4DF9174-7396-0953-9BBB-57CD013FE7B7}"/>
              </a:ext>
            </a:extLst>
          </p:cNvPr>
          <p:cNvSpPr txBox="1"/>
          <p:nvPr/>
        </p:nvSpPr>
        <p:spPr>
          <a:xfrm>
            <a:off x="2820406" y="8852751"/>
            <a:ext cx="2837215" cy="230832"/>
          </a:xfrm>
          <a:prstGeom prst="rect">
            <a:avLst/>
          </a:prstGeom>
          <a:noFill/>
        </p:spPr>
        <p:txBody>
          <a:bodyPr wrap="square" rtlCol="0">
            <a:spAutoFit/>
          </a:bodyPr>
          <a:lstStyle/>
          <a:p>
            <a:r>
              <a:rPr lang="en-GB" sz="900" b="1" dirty="0">
                <a:latin typeface="Raleway" pitchFamily="2" charset="77"/>
              </a:rPr>
              <a:t>Masters in Technology, Mechanical Engineering</a:t>
            </a:r>
            <a:endParaRPr lang="en-GB" sz="900" b="1" dirty="0">
              <a:effectLst/>
            </a:endParaRPr>
          </a:p>
        </p:txBody>
      </p:sp>
      <p:sp>
        <p:nvSpPr>
          <p:cNvPr id="2083" name="TextBox 2082">
            <a:extLst>
              <a:ext uri="{FF2B5EF4-FFF2-40B4-BE49-F238E27FC236}">
                <a16:creationId xmlns:a16="http://schemas.microsoft.com/office/drawing/2014/main" id="{09D0A8DE-44C5-96E4-5235-F3E058EB4CC3}"/>
              </a:ext>
            </a:extLst>
          </p:cNvPr>
          <p:cNvSpPr txBox="1"/>
          <p:nvPr/>
        </p:nvSpPr>
        <p:spPr>
          <a:xfrm>
            <a:off x="2820109" y="9233944"/>
            <a:ext cx="3387260" cy="230832"/>
          </a:xfrm>
          <a:prstGeom prst="rect">
            <a:avLst/>
          </a:prstGeom>
          <a:noFill/>
        </p:spPr>
        <p:txBody>
          <a:bodyPr wrap="square" rtlCol="0">
            <a:spAutoFit/>
          </a:bodyPr>
          <a:lstStyle/>
          <a:p>
            <a:r>
              <a:rPr lang="en-GB" sz="900" b="1" dirty="0">
                <a:latin typeface="Raleway" pitchFamily="2" charset="77"/>
              </a:rPr>
              <a:t>Bachelors in Technology, Mechanical Engineering</a:t>
            </a:r>
            <a:endParaRPr lang="en-GB" sz="900" b="1" dirty="0">
              <a:effectLst/>
            </a:endParaRPr>
          </a:p>
        </p:txBody>
      </p:sp>
      <p:sp>
        <p:nvSpPr>
          <p:cNvPr id="2084" name="TextBox 2083">
            <a:extLst>
              <a:ext uri="{FF2B5EF4-FFF2-40B4-BE49-F238E27FC236}">
                <a16:creationId xmlns:a16="http://schemas.microsoft.com/office/drawing/2014/main" id="{95248E23-DFEF-9A5F-3278-252233D1A1B2}"/>
              </a:ext>
            </a:extLst>
          </p:cNvPr>
          <p:cNvSpPr txBox="1"/>
          <p:nvPr/>
        </p:nvSpPr>
        <p:spPr>
          <a:xfrm>
            <a:off x="1909908" y="9234157"/>
            <a:ext cx="1000393" cy="230832"/>
          </a:xfrm>
          <a:prstGeom prst="rect">
            <a:avLst/>
          </a:prstGeom>
          <a:noFill/>
        </p:spPr>
        <p:txBody>
          <a:bodyPr wrap="square" rtlCol="0">
            <a:spAutoFit/>
          </a:bodyPr>
          <a:lstStyle/>
          <a:p>
            <a:pPr algn="r"/>
            <a:r>
              <a:rPr lang="en-GB" sz="900" dirty="0">
                <a:effectLst/>
                <a:latin typeface="Raleway" pitchFamily="2" charset="77"/>
              </a:rPr>
              <a:t>2012</a:t>
            </a:r>
            <a:r>
              <a:rPr lang="en-GB" sz="900" dirty="0">
                <a:latin typeface="Raleway" pitchFamily="2" charset="77"/>
              </a:rPr>
              <a:t>―2016</a:t>
            </a:r>
            <a:endParaRPr lang="en-GB" sz="900" dirty="0">
              <a:effectLst/>
            </a:endParaRPr>
          </a:p>
        </p:txBody>
      </p:sp>
      <p:sp>
        <p:nvSpPr>
          <p:cNvPr id="2085" name="TextBox 2084">
            <a:extLst>
              <a:ext uri="{FF2B5EF4-FFF2-40B4-BE49-F238E27FC236}">
                <a16:creationId xmlns:a16="http://schemas.microsoft.com/office/drawing/2014/main" id="{B4C1E754-DD5D-3098-CA1B-ED9745B2D4FD}"/>
              </a:ext>
            </a:extLst>
          </p:cNvPr>
          <p:cNvSpPr txBox="1"/>
          <p:nvPr/>
        </p:nvSpPr>
        <p:spPr>
          <a:xfrm>
            <a:off x="2820109" y="8665285"/>
            <a:ext cx="3316922" cy="230832"/>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N</a:t>
            </a:r>
            <a:r>
              <a:rPr lang="en-GB" sz="800" dirty="0">
                <a:effectLst/>
                <a:latin typeface="Raleway" pitchFamily="2" charset="77"/>
              </a:rPr>
              <a:t>ETHERLANDS</a:t>
            </a:r>
            <a:endParaRPr lang="en-GB" sz="800" dirty="0">
              <a:effectLst/>
            </a:endParaRPr>
          </a:p>
        </p:txBody>
      </p:sp>
      <p:sp>
        <p:nvSpPr>
          <p:cNvPr id="2086" name="TextBox 2085">
            <a:extLst>
              <a:ext uri="{FF2B5EF4-FFF2-40B4-BE49-F238E27FC236}">
                <a16:creationId xmlns:a16="http://schemas.microsoft.com/office/drawing/2014/main" id="{D7517898-6C0A-DD1B-E1E9-59DF572AAE93}"/>
              </a:ext>
            </a:extLst>
          </p:cNvPr>
          <p:cNvSpPr txBox="1"/>
          <p:nvPr/>
        </p:nvSpPr>
        <p:spPr>
          <a:xfrm>
            <a:off x="2830110" y="9021558"/>
            <a:ext cx="3094015" cy="230832"/>
          </a:xfrm>
          <a:prstGeom prst="rect">
            <a:avLst/>
          </a:prstGeom>
          <a:noFill/>
        </p:spPr>
        <p:txBody>
          <a:bodyPr wrap="square" rtlCol="0">
            <a:spAutoFit/>
          </a:bodyPr>
          <a:lstStyle/>
          <a:p>
            <a:r>
              <a:rPr lang="en-GB" sz="900" dirty="0">
                <a:latin typeface="Raleway" pitchFamily="2" charset="77"/>
              </a:rPr>
              <a:t>I</a:t>
            </a:r>
            <a:r>
              <a:rPr lang="en-GB" sz="800" dirty="0">
                <a:effectLst/>
                <a:latin typeface="Raleway" pitchFamily="2" charset="77"/>
              </a:rPr>
              <a:t>NDIAN</a:t>
            </a:r>
            <a:r>
              <a:rPr lang="en-GB" sz="900" dirty="0">
                <a:effectLst/>
                <a:latin typeface="Raleway" pitchFamily="2" charset="77"/>
              </a:rPr>
              <a:t> I</a:t>
            </a:r>
            <a:r>
              <a:rPr lang="en-GB" sz="800" dirty="0">
                <a:effectLst/>
                <a:latin typeface="Raleway" pitchFamily="2" charset="77"/>
              </a:rPr>
              <a:t>NSTITUTE</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G</a:t>
            </a:r>
            <a:r>
              <a:rPr lang="en-GB" sz="800" dirty="0">
                <a:effectLst/>
                <a:latin typeface="Raleway" pitchFamily="2" charset="77"/>
              </a:rPr>
              <a:t>UWAHATI, </a:t>
            </a:r>
            <a:r>
              <a:rPr lang="en-GB" sz="900" dirty="0">
                <a:effectLst/>
                <a:latin typeface="Raleway" pitchFamily="2" charset="77"/>
              </a:rPr>
              <a:t>I</a:t>
            </a:r>
            <a:r>
              <a:rPr lang="en-GB" sz="800" dirty="0">
                <a:effectLst/>
                <a:latin typeface="Raleway" pitchFamily="2" charset="77"/>
              </a:rPr>
              <a:t>NDIA</a:t>
            </a:r>
            <a:endParaRPr lang="en-GB" sz="800" dirty="0">
              <a:effectLst/>
            </a:endParaRPr>
          </a:p>
        </p:txBody>
      </p:sp>
      <p:sp>
        <p:nvSpPr>
          <p:cNvPr id="2087" name="TextBox 2086">
            <a:extLst>
              <a:ext uri="{FF2B5EF4-FFF2-40B4-BE49-F238E27FC236}">
                <a16:creationId xmlns:a16="http://schemas.microsoft.com/office/drawing/2014/main" id="{7B87648C-FDA3-E8FD-142F-708FAC0725FE}"/>
              </a:ext>
            </a:extLst>
          </p:cNvPr>
          <p:cNvSpPr txBox="1"/>
          <p:nvPr/>
        </p:nvSpPr>
        <p:spPr>
          <a:xfrm>
            <a:off x="2820109" y="9413078"/>
            <a:ext cx="3146937" cy="246221"/>
          </a:xfrm>
          <a:prstGeom prst="rect">
            <a:avLst/>
          </a:prstGeom>
          <a:noFill/>
        </p:spPr>
        <p:txBody>
          <a:bodyPr wrap="square" rtlCol="0">
            <a:spAutoFit/>
          </a:bodyPr>
          <a:lstStyle/>
          <a:p>
            <a:r>
              <a:rPr lang="en-GB" sz="900" dirty="0">
                <a:latin typeface="Raleway" pitchFamily="2" charset="77"/>
              </a:rPr>
              <a:t>H</a:t>
            </a:r>
            <a:r>
              <a:rPr lang="en-GB" sz="800" dirty="0">
                <a:effectLst/>
                <a:latin typeface="Raleway" pitchFamily="2" charset="77"/>
              </a:rPr>
              <a:t>ERITAGE</a:t>
            </a:r>
            <a:r>
              <a:rPr lang="en-GB" sz="1000" dirty="0">
                <a:effectLst/>
                <a:latin typeface="Raleway" pitchFamily="2" charset="77"/>
              </a:rPr>
              <a:t> </a:t>
            </a:r>
            <a:r>
              <a:rPr lang="en-GB" sz="900" dirty="0">
                <a:effectLst/>
                <a:latin typeface="Raleway" pitchFamily="2" charset="77"/>
              </a:rPr>
              <a:t>I</a:t>
            </a:r>
            <a:r>
              <a:rPr lang="en-GB" sz="800" dirty="0">
                <a:effectLst/>
                <a:latin typeface="Raleway" pitchFamily="2" charset="77"/>
              </a:rPr>
              <a:t>NSTITUTE</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 </a:t>
            </a:r>
            <a:r>
              <a:rPr lang="en-GB" sz="900" dirty="0">
                <a:effectLst/>
                <a:latin typeface="Raleway" pitchFamily="2" charset="77"/>
              </a:rPr>
              <a:t>I</a:t>
            </a:r>
            <a:r>
              <a:rPr lang="en-GB" sz="800" dirty="0">
                <a:effectLst/>
                <a:latin typeface="Raleway" pitchFamily="2" charset="77"/>
              </a:rPr>
              <a:t>NDIA</a:t>
            </a:r>
            <a:endParaRPr lang="en-GB" sz="800" dirty="0">
              <a:effectLst/>
            </a:endParaRPr>
          </a:p>
        </p:txBody>
      </p:sp>
      <p:pic>
        <p:nvPicPr>
          <p:cNvPr id="2" name="Picture 1" descr="A collage of different colored shapes&#10;&#10;Description automatically generated">
            <a:extLst>
              <a:ext uri="{FF2B5EF4-FFF2-40B4-BE49-F238E27FC236}">
                <a16:creationId xmlns:a16="http://schemas.microsoft.com/office/drawing/2014/main" id="{A084EC9F-92A2-9AE2-6120-D2A488BC89C3}"/>
              </a:ext>
            </a:extLst>
          </p:cNvPr>
          <p:cNvPicPr>
            <a:picLocks noChangeAspect="1"/>
          </p:cNvPicPr>
          <p:nvPr/>
        </p:nvPicPr>
        <p:blipFill>
          <a:blip r:embed="rId3">
            <a:alphaModFix amt="30000"/>
          </a:blip>
          <a:stretch>
            <a:fillRect/>
          </a:stretch>
        </p:blipFill>
        <p:spPr>
          <a:xfrm rot="16200000">
            <a:off x="-2640908" y="5304489"/>
            <a:ext cx="7200387" cy="1918570"/>
          </a:xfrm>
          <a:prstGeom prst="rect">
            <a:avLst/>
          </a:prstGeom>
          <a:effectLst>
            <a:reflection endPos="0" dist="50800" dir="5400000" sy="-100000" algn="bl" rotWithShape="0"/>
          </a:effectLst>
        </p:spPr>
      </p:pic>
      <p:pic>
        <p:nvPicPr>
          <p:cNvPr id="3" name="Picture 2" descr="A person in a red jacket&#10;&#10;Description automatically generated">
            <a:extLst>
              <a:ext uri="{FF2B5EF4-FFF2-40B4-BE49-F238E27FC236}">
                <a16:creationId xmlns:a16="http://schemas.microsoft.com/office/drawing/2014/main" id="{4F23CE00-F9B7-1814-93B7-6F85EE51D76A}"/>
              </a:ext>
            </a:extLst>
          </p:cNvPr>
          <p:cNvPicPr>
            <a:picLocks noChangeAspect="1"/>
          </p:cNvPicPr>
          <p:nvPr/>
        </p:nvPicPr>
        <p:blipFill>
          <a:blip r:embed="rId4">
            <a:alphaModFix/>
          </a:blip>
          <a:stretch>
            <a:fillRect/>
          </a:stretch>
        </p:blipFill>
        <p:spPr>
          <a:xfrm>
            <a:off x="274637" y="1440871"/>
            <a:ext cx="1235509" cy="1235509"/>
          </a:xfrm>
          <a:prstGeom prst="ellipse">
            <a:avLst/>
          </a:prstGeom>
          <a:ln w="12700">
            <a:solidFill>
              <a:srgbClr val="3F4040"/>
            </a:solidFill>
          </a:ln>
        </p:spPr>
      </p:pic>
      <p:sp>
        <p:nvSpPr>
          <p:cNvPr id="4" name="TextBox 3">
            <a:extLst>
              <a:ext uri="{FF2B5EF4-FFF2-40B4-BE49-F238E27FC236}">
                <a16:creationId xmlns:a16="http://schemas.microsoft.com/office/drawing/2014/main" id="{20FCC3B8-6314-52B0-BC75-E88420137E20}"/>
              </a:ext>
            </a:extLst>
          </p:cNvPr>
          <p:cNvSpPr txBox="1"/>
          <p:nvPr/>
        </p:nvSpPr>
        <p:spPr>
          <a:xfrm>
            <a:off x="157655" y="3083560"/>
            <a:ext cx="1629051" cy="1323439"/>
          </a:xfrm>
          <a:prstGeom prst="rect">
            <a:avLst/>
          </a:prstGeom>
          <a:noFill/>
        </p:spPr>
        <p:txBody>
          <a:bodyPr wrap="square" rtlCol="0">
            <a:spAutoFit/>
          </a:bodyPr>
          <a:lstStyle/>
          <a:p>
            <a:pPr algn="r"/>
            <a:r>
              <a:rPr lang="en-GB" sz="800" dirty="0">
                <a:effectLst/>
                <a:latin typeface="Raleway" pitchFamily="2" charset="77"/>
              </a:rPr>
              <a:t>A passionate PhD student of Applied Physics with experience in programming to solve large scale fluid physics problems, data analysis and visualisation. Having a youthful exuberance in learning machine learning and looking for challenging projects to </a:t>
            </a:r>
            <a:endParaRPr lang="en-GB" sz="800" dirty="0">
              <a:effectLst/>
            </a:endParaRPr>
          </a:p>
          <a:p>
            <a:pPr algn="r"/>
            <a:r>
              <a:rPr lang="en-GB" sz="800" dirty="0">
                <a:effectLst/>
                <a:latin typeface="Raleway" pitchFamily="2" charset="77"/>
              </a:rPr>
              <a:t>work in a team. </a:t>
            </a:r>
            <a:endParaRPr lang="en-GB" sz="800" dirty="0">
              <a:effectLst/>
            </a:endParaRPr>
          </a:p>
        </p:txBody>
      </p:sp>
      <p:sp>
        <p:nvSpPr>
          <p:cNvPr id="5" name="TextBox 4">
            <a:extLst>
              <a:ext uri="{FF2B5EF4-FFF2-40B4-BE49-F238E27FC236}">
                <a16:creationId xmlns:a16="http://schemas.microsoft.com/office/drawing/2014/main" id="{14BFA66D-76B9-8B17-2306-E98DA185EF98}"/>
              </a:ext>
            </a:extLst>
          </p:cNvPr>
          <p:cNvSpPr txBox="1"/>
          <p:nvPr/>
        </p:nvSpPr>
        <p:spPr>
          <a:xfrm>
            <a:off x="990070" y="2868116"/>
            <a:ext cx="691451"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About me</a:t>
            </a:r>
          </a:p>
        </p:txBody>
      </p:sp>
      <p:sp>
        <p:nvSpPr>
          <p:cNvPr id="6" name="TextBox 5">
            <a:extLst>
              <a:ext uri="{FF2B5EF4-FFF2-40B4-BE49-F238E27FC236}">
                <a16:creationId xmlns:a16="http://schemas.microsoft.com/office/drawing/2014/main" id="{FFD2021F-DFBF-38EA-D702-0703D6AA8BDC}"/>
              </a:ext>
            </a:extLst>
          </p:cNvPr>
          <p:cNvSpPr txBox="1"/>
          <p:nvPr/>
        </p:nvSpPr>
        <p:spPr>
          <a:xfrm>
            <a:off x="1055414" y="4594819"/>
            <a:ext cx="626107"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Personal</a:t>
            </a:r>
          </a:p>
        </p:txBody>
      </p:sp>
      <p:sp>
        <p:nvSpPr>
          <p:cNvPr id="9" name="TextBox 8">
            <a:extLst>
              <a:ext uri="{FF2B5EF4-FFF2-40B4-BE49-F238E27FC236}">
                <a16:creationId xmlns:a16="http://schemas.microsoft.com/office/drawing/2014/main" id="{C08ADBF4-30BE-A95E-DB0F-20ACAF2F7398}"/>
              </a:ext>
            </a:extLst>
          </p:cNvPr>
          <p:cNvSpPr txBox="1"/>
          <p:nvPr/>
        </p:nvSpPr>
        <p:spPr>
          <a:xfrm>
            <a:off x="157654" y="4809658"/>
            <a:ext cx="1629051" cy="461665"/>
          </a:xfrm>
          <a:prstGeom prst="rect">
            <a:avLst/>
          </a:prstGeom>
          <a:noFill/>
        </p:spPr>
        <p:txBody>
          <a:bodyPr wrap="square" rtlCol="0">
            <a:spAutoFit/>
          </a:bodyPr>
          <a:lstStyle/>
          <a:p>
            <a:pPr algn="r"/>
            <a:r>
              <a:rPr lang="en-GB" sz="800" dirty="0">
                <a:effectLst/>
                <a:latin typeface="Raleway" pitchFamily="2" charset="77"/>
              </a:rPr>
              <a:t>Arnab Ghosh</a:t>
            </a:r>
          </a:p>
          <a:p>
            <a:pPr algn="r"/>
            <a:r>
              <a:rPr lang="en-GB" sz="800" dirty="0">
                <a:latin typeface="Raleway" pitchFamily="2" charset="77"/>
              </a:rPr>
              <a:t>nationality: Indian</a:t>
            </a:r>
          </a:p>
          <a:p>
            <a:pPr algn="r"/>
            <a:r>
              <a:rPr lang="en-GB" sz="800" dirty="0">
                <a:effectLst/>
                <a:latin typeface="Raleway" pitchFamily="2" charset="77"/>
              </a:rPr>
              <a:t>1993</a:t>
            </a:r>
            <a:endParaRPr lang="en-GB" sz="800" dirty="0">
              <a:effectLst/>
            </a:endParaRPr>
          </a:p>
        </p:txBody>
      </p:sp>
      <p:sp>
        <p:nvSpPr>
          <p:cNvPr id="10" name="TextBox 9">
            <a:extLst>
              <a:ext uri="{FF2B5EF4-FFF2-40B4-BE49-F238E27FC236}">
                <a16:creationId xmlns:a16="http://schemas.microsoft.com/office/drawing/2014/main" id="{DA31D62E-FFB7-419C-EDE0-E6BAE0C28F15}"/>
              </a:ext>
            </a:extLst>
          </p:cNvPr>
          <p:cNvSpPr txBox="1"/>
          <p:nvPr/>
        </p:nvSpPr>
        <p:spPr>
          <a:xfrm>
            <a:off x="365547" y="5458538"/>
            <a:ext cx="1315974"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Areas of specialization</a:t>
            </a:r>
          </a:p>
        </p:txBody>
      </p:sp>
      <p:sp>
        <p:nvSpPr>
          <p:cNvPr id="13" name="TextBox 12">
            <a:extLst>
              <a:ext uri="{FF2B5EF4-FFF2-40B4-BE49-F238E27FC236}">
                <a16:creationId xmlns:a16="http://schemas.microsoft.com/office/drawing/2014/main" id="{FAEF26F7-0F66-81B5-022A-75BAF596401A}"/>
              </a:ext>
            </a:extLst>
          </p:cNvPr>
          <p:cNvSpPr txBox="1"/>
          <p:nvPr/>
        </p:nvSpPr>
        <p:spPr>
          <a:xfrm>
            <a:off x="157654" y="5673982"/>
            <a:ext cx="1629051" cy="338554"/>
          </a:xfrm>
          <a:prstGeom prst="rect">
            <a:avLst/>
          </a:prstGeom>
          <a:noFill/>
        </p:spPr>
        <p:txBody>
          <a:bodyPr wrap="square" rtlCol="0">
            <a:spAutoFit/>
          </a:bodyPr>
          <a:lstStyle/>
          <a:p>
            <a:pPr algn="r"/>
            <a:r>
              <a:rPr lang="en-GB" sz="800" dirty="0">
                <a:effectLst/>
                <a:latin typeface="Raleway" pitchFamily="2" charset="77"/>
              </a:rPr>
              <a:t>Engineer </a:t>
            </a:r>
            <a:r>
              <a:rPr lang="en-GB" sz="800" b="1" dirty="0">
                <a:effectLst/>
                <a:latin typeface="Courier" pitchFamily="2" charset="0"/>
              </a:rPr>
              <a:t>⋅</a:t>
            </a:r>
            <a:r>
              <a:rPr lang="en-GB" sz="800" dirty="0">
                <a:effectLst/>
                <a:latin typeface="Raleway" pitchFamily="2" charset="77"/>
              </a:rPr>
              <a:t> Physicist </a:t>
            </a:r>
          </a:p>
          <a:p>
            <a:pPr algn="r"/>
            <a:r>
              <a:rPr lang="en-GB" sz="800" b="1" dirty="0">
                <a:effectLst/>
                <a:latin typeface="Courier" pitchFamily="2" charset="0"/>
              </a:rPr>
              <a:t>⋅</a:t>
            </a:r>
            <a:r>
              <a:rPr lang="en-GB" sz="800" dirty="0">
                <a:effectLst/>
                <a:latin typeface="Raleway" pitchFamily="2" charset="77"/>
              </a:rPr>
              <a:t> Programmer</a:t>
            </a:r>
            <a:endParaRPr lang="en-GB" sz="800" dirty="0">
              <a:effectLst/>
            </a:endParaRPr>
          </a:p>
        </p:txBody>
      </p:sp>
      <p:sp>
        <p:nvSpPr>
          <p:cNvPr id="14" name="TextBox 13">
            <a:extLst>
              <a:ext uri="{FF2B5EF4-FFF2-40B4-BE49-F238E27FC236}">
                <a16:creationId xmlns:a16="http://schemas.microsoft.com/office/drawing/2014/main" id="{6DEB65E1-80DF-7771-95D0-C5121B618EE7}"/>
              </a:ext>
            </a:extLst>
          </p:cNvPr>
          <p:cNvSpPr txBox="1"/>
          <p:nvPr/>
        </p:nvSpPr>
        <p:spPr>
          <a:xfrm>
            <a:off x="786105" y="6195742"/>
            <a:ext cx="895416"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Competencies</a:t>
            </a:r>
          </a:p>
        </p:txBody>
      </p:sp>
      <p:sp>
        <p:nvSpPr>
          <p:cNvPr id="15" name="TextBox 14">
            <a:extLst>
              <a:ext uri="{FF2B5EF4-FFF2-40B4-BE49-F238E27FC236}">
                <a16:creationId xmlns:a16="http://schemas.microsoft.com/office/drawing/2014/main" id="{9C72077A-F523-6BB7-0FC4-0627702886C2}"/>
              </a:ext>
            </a:extLst>
          </p:cNvPr>
          <p:cNvSpPr txBox="1"/>
          <p:nvPr/>
        </p:nvSpPr>
        <p:spPr>
          <a:xfrm>
            <a:off x="157653" y="6411186"/>
            <a:ext cx="1629051" cy="830997"/>
          </a:xfrm>
          <a:prstGeom prst="rect">
            <a:avLst/>
          </a:prstGeom>
          <a:noFill/>
        </p:spPr>
        <p:txBody>
          <a:bodyPr wrap="square" rtlCol="0">
            <a:spAutoFit/>
          </a:bodyPr>
          <a:lstStyle/>
          <a:p>
            <a:pPr algn="r"/>
            <a:r>
              <a:rPr lang="en-GB" sz="800" dirty="0">
                <a:effectLst/>
                <a:latin typeface="Courier" pitchFamily="2" charset="0"/>
                <a:cs typeface="Courier New" panose="02070309020205020404" pitchFamily="49" charset="0"/>
              </a:rPr>
              <a:t>C / Python </a:t>
            </a:r>
            <a:r>
              <a:rPr lang="en-GB" sz="800" dirty="0">
                <a:latin typeface="Courier" pitchFamily="2" charset="0"/>
                <a:cs typeface="Courier New" panose="02070309020205020404" pitchFamily="49" charset="0"/>
              </a:rPr>
              <a:t>/ </a:t>
            </a:r>
            <a:r>
              <a:rPr lang="en-GB" sz="800" dirty="0">
                <a:effectLst/>
                <a:latin typeface="Courier" pitchFamily="2" charset="0"/>
                <a:cs typeface="Courier New" panose="02070309020205020404" pitchFamily="49" charset="0"/>
              </a:rPr>
              <a:t>Linux</a:t>
            </a:r>
          </a:p>
          <a:p>
            <a:pPr algn="r"/>
            <a:r>
              <a:rPr lang="en-GB" sz="800" dirty="0">
                <a:latin typeface="Courier" pitchFamily="2" charset="0"/>
                <a:cs typeface="Courier New" panose="02070309020205020404" pitchFamily="49" charset="0"/>
              </a:rPr>
              <a:t>Git / Bash / </a:t>
            </a:r>
            <a:r>
              <a:rPr lang="en-GB" sz="800" dirty="0" err="1">
                <a:latin typeface="Courier" pitchFamily="2" charset="0"/>
                <a:cs typeface="Courier New" panose="02070309020205020404" pitchFamily="49" charset="0"/>
              </a:rPr>
              <a:t>OpenMPI</a:t>
            </a:r>
            <a:endParaRPr lang="en-GB" sz="800" dirty="0">
              <a:latin typeface="Courier" pitchFamily="2" charset="0"/>
              <a:cs typeface="Courier New" panose="02070309020205020404" pitchFamily="49" charset="0"/>
            </a:endParaRPr>
          </a:p>
          <a:p>
            <a:pPr algn="r"/>
            <a:r>
              <a:rPr lang="en-GB" sz="800" b="0" dirty="0">
                <a:latin typeface="Courier" pitchFamily="2" charset="0"/>
                <a:cs typeface="Courier New" panose="02070309020205020404" pitchFamily="49" charset="0"/>
              </a:rPr>
              <a:t>SSH-clients / LaTeX</a:t>
            </a:r>
          </a:p>
          <a:p>
            <a:pPr algn="r"/>
            <a:r>
              <a:rPr lang="en-GB" sz="800" dirty="0">
                <a:effectLst/>
                <a:latin typeface="Courier" pitchFamily="2" charset="0"/>
                <a:cs typeface="Courier New" panose="02070309020205020404" pitchFamily="49" charset="0"/>
              </a:rPr>
              <a:t>NumPy </a:t>
            </a:r>
            <a:r>
              <a:rPr lang="en-GB" sz="800" dirty="0">
                <a:latin typeface="Courier" pitchFamily="2" charset="0"/>
                <a:cs typeface="Courier New" panose="02070309020205020404" pitchFamily="49" charset="0"/>
              </a:rPr>
              <a:t>/ </a:t>
            </a:r>
            <a:r>
              <a:rPr lang="en-GB" sz="800" dirty="0">
                <a:effectLst/>
                <a:latin typeface="Courier" pitchFamily="2" charset="0"/>
                <a:cs typeface="Courier New" panose="02070309020205020404" pitchFamily="49" charset="0"/>
              </a:rPr>
              <a:t>Matplotlib</a:t>
            </a:r>
            <a:r>
              <a:rPr lang="en-GB" sz="800" dirty="0">
                <a:latin typeface="Courier" pitchFamily="2" charset="0"/>
                <a:cs typeface="Courier New" panose="02070309020205020404" pitchFamily="49" charset="0"/>
              </a:rPr>
              <a:t> </a:t>
            </a:r>
            <a:r>
              <a:rPr lang="en-GB" sz="800" dirty="0" err="1">
                <a:latin typeface="Courier" pitchFamily="2" charset="0"/>
                <a:cs typeface="Courier New" panose="02070309020205020404" pitchFamily="49" charset="0"/>
              </a:rPr>
              <a:t>Paraview</a:t>
            </a:r>
            <a:r>
              <a:rPr lang="en-GB" sz="800" dirty="0">
                <a:latin typeface="Courier" pitchFamily="2" charset="0"/>
                <a:cs typeface="Courier New" panose="02070309020205020404" pitchFamily="49" charset="0"/>
              </a:rPr>
              <a:t> / </a:t>
            </a:r>
            <a:r>
              <a:rPr lang="en-GB" sz="800" dirty="0">
                <a:effectLst/>
                <a:latin typeface="Courier" pitchFamily="2" charset="0"/>
                <a:cs typeface="Courier New" panose="02070309020205020404" pitchFamily="49" charset="0"/>
              </a:rPr>
              <a:t>MS Office</a:t>
            </a:r>
          </a:p>
          <a:p>
            <a:pPr algn="r"/>
            <a:r>
              <a:rPr lang="en-GB" sz="800" dirty="0" err="1">
                <a:effectLst/>
                <a:latin typeface="Courier" pitchFamily="2" charset="0"/>
                <a:cs typeface="Courier New" panose="02070309020205020404" pitchFamily="49" charset="0"/>
              </a:rPr>
              <a:t>Matlab</a:t>
            </a:r>
            <a:r>
              <a:rPr lang="en-GB" sz="800" dirty="0">
                <a:effectLst/>
                <a:latin typeface="Courier" pitchFamily="2" charset="0"/>
                <a:cs typeface="Courier New" panose="02070309020205020404" pitchFamily="49" charset="0"/>
              </a:rPr>
              <a:t> </a:t>
            </a:r>
            <a:r>
              <a:rPr lang="en-GB" sz="800" dirty="0">
                <a:latin typeface="Courier" pitchFamily="2" charset="0"/>
                <a:cs typeface="Courier New" panose="02070309020205020404" pitchFamily="49" charset="0"/>
              </a:rPr>
              <a:t>/ Ansys Fluent</a:t>
            </a:r>
            <a:endParaRPr lang="en-GB" sz="800" dirty="0">
              <a:effectLst/>
              <a:latin typeface="Courier" pitchFamily="2" charset="0"/>
              <a:cs typeface="Courier New" panose="02070309020205020404" pitchFamily="49" charset="0"/>
            </a:endParaRPr>
          </a:p>
        </p:txBody>
      </p:sp>
      <p:sp>
        <p:nvSpPr>
          <p:cNvPr id="20" name="TextBox 19">
            <a:extLst>
              <a:ext uri="{FF2B5EF4-FFF2-40B4-BE49-F238E27FC236}">
                <a16:creationId xmlns:a16="http://schemas.microsoft.com/office/drawing/2014/main" id="{462FC7B0-FCBF-2E62-3EAA-92DD6BBC940E}"/>
              </a:ext>
            </a:extLst>
          </p:cNvPr>
          <p:cNvSpPr txBox="1"/>
          <p:nvPr/>
        </p:nvSpPr>
        <p:spPr>
          <a:xfrm>
            <a:off x="1055413" y="7551049"/>
            <a:ext cx="626107"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Interests</a:t>
            </a:r>
          </a:p>
        </p:txBody>
      </p:sp>
      <p:sp>
        <p:nvSpPr>
          <p:cNvPr id="26" name="TextBox 25">
            <a:extLst>
              <a:ext uri="{FF2B5EF4-FFF2-40B4-BE49-F238E27FC236}">
                <a16:creationId xmlns:a16="http://schemas.microsoft.com/office/drawing/2014/main" id="{0D721570-81E2-941E-B77F-05EEA838E05E}"/>
              </a:ext>
            </a:extLst>
          </p:cNvPr>
          <p:cNvSpPr txBox="1"/>
          <p:nvPr/>
        </p:nvSpPr>
        <p:spPr>
          <a:xfrm>
            <a:off x="157652" y="7763943"/>
            <a:ext cx="1629051" cy="584775"/>
          </a:xfrm>
          <a:prstGeom prst="rect">
            <a:avLst/>
          </a:prstGeom>
          <a:noFill/>
        </p:spPr>
        <p:txBody>
          <a:bodyPr wrap="square" rtlCol="0">
            <a:spAutoFit/>
          </a:bodyPr>
          <a:lstStyle/>
          <a:p>
            <a:pPr algn="r"/>
            <a:r>
              <a:rPr lang="en-GB" sz="800" dirty="0">
                <a:effectLst/>
                <a:latin typeface="Raleway" pitchFamily="2" charset="77"/>
              </a:rPr>
              <a:t>Squash, </a:t>
            </a:r>
            <a:r>
              <a:rPr lang="en-GB" sz="800" dirty="0" err="1">
                <a:effectLst/>
                <a:latin typeface="Raleway" pitchFamily="2" charset="77"/>
              </a:rPr>
              <a:t>Padel</a:t>
            </a:r>
            <a:r>
              <a:rPr lang="en-GB" sz="800" dirty="0">
                <a:effectLst/>
                <a:latin typeface="Raleway" pitchFamily="2" charset="77"/>
              </a:rPr>
              <a:t>, Cooking, Hiking, Active portfolio management, Stock market and ETFs</a:t>
            </a:r>
          </a:p>
        </p:txBody>
      </p:sp>
      <p:sp>
        <p:nvSpPr>
          <p:cNvPr id="32" name="Oval 31">
            <a:extLst>
              <a:ext uri="{FF2B5EF4-FFF2-40B4-BE49-F238E27FC236}">
                <a16:creationId xmlns:a16="http://schemas.microsoft.com/office/drawing/2014/main" id="{09CE83C3-0F9D-EF5F-6992-9B952CE4D7FF}"/>
              </a:ext>
            </a:extLst>
          </p:cNvPr>
          <p:cNvSpPr/>
          <p:nvPr/>
        </p:nvSpPr>
        <p:spPr>
          <a:xfrm>
            <a:off x="94180" y="8471383"/>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t>@</a:t>
            </a:r>
          </a:p>
        </p:txBody>
      </p:sp>
      <p:sp>
        <p:nvSpPr>
          <p:cNvPr id="36" name="TextBox 35">
            <a:extLst>
              <a:ext uri="{FF2B5EF4-FFF2-40B4-BE49-F238E27FC236}">
                <a16:creationId xmlns:a16="http://schemas.microsoft.com/office/drawing/2014/main" id="{6E8B6892-06C4-9C64-0B33-1294CDF8BF1F}"/>
              </a:ext>
            </a:extLst>
          </p:cNvPr>
          <p:cNvSpPr txBox="1"/>
          <p:nvPr/>
        </p:nvSpPr>
        <p:spPr>
          <a:xfrm>
            <a:off x="254465" y="8453890"/>
            <a:ext cx="1538137" cy="215444"/>
          </a:xfrm>
          <a:prstGeom prst="rect">
            <a:avLst/>
          </a:prstGeom>
          <a:noFill/>
        </p:spPr>
        <p:txBody>
          <a:bodyPr wrap="square" rtlCol="0">
            <a:spAutoFit/>
          </a:bodyPr>
          <a:lstStyle/>
          <a:p>
            <a:pPr algn="r"/>
            <a:r>
              <a:rPr lang="en-GB" sz="800" dirty="0">
                <a:latin typeface="Courier" pitchFamily="2" charset="0"/>
              </a:rPr>
              <a:t>a</a:t>
            </a:r>
            <a:r>
              <a:rPr lang="en-GB" sz="800" dirty="0">
                <a:effectLst/>
                <a:latin typeface="Courier" pitchFamily="2" charset="0"/>
              </a:rPr>
              <a:t>rnab.sphs12@gmail.com</a:t>
            </a:r>
          </a:p>
        </p:txBody>
      </p:sp>
      <p:sp>
        <p:nvSpPr>
          <p:cNvPr id="37" name="Oval 36">
            <a:extLst>
              <a:ext uri="{FF2B5EF4-FFF2-40B4-BE49-F238E27FC236}">
                <a16:creationId xmlns:a16="http://schemas.microsoft.com/office/drawing/2014/main" id="{9A75E742-F49A-2240-071A-A77C3C3396ED}"/>
              </a:ext>
            </a:extLst>
          </p:cNvPr>
          <p:cNvSpPr/>
          <p:nvPr/>
        </p:nvSpPr>
        <p:spPr>
          <a:xfrm>
            <a:off x="550503" y="8676092"/>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t>☏</a:t>
            </a:r>
          </a:p>
        </p:txBody>
      </p:sp>
      <p:sp>
        <p:nvSpPr>
          <p:cNvPr id="38" name="TextBox 37">
            <a:extLst>
              <a:ext uri="{FF2B5EF4-FFF2-40B4-BE49-F238E27FC236}">
                <a16:creationId xmlns:a16="http://schemas.microsoft.com/office/drawing/2014/main" id="{3890572C-CC14-7939-93E2-EE8CF895124A}"/>
              </a:ext>
            </a:extLst>
          </p:cNvPr>
          <p:cNvSpPr txBox="1"/>
          <p:nvPr/>
        </p:nvSpPr>
        <p:spPr>
          <a:xfrm>
            <a:off x="653680" y="8651840"/>
            <a:ext cx="1133520" cy="215444"/>
          </a:xfrm>
          <a:prstGeom prst="rect">
            <a:avLst/>
          </a:prstGeom>
          <a:noFill/>
        </p:spPr>
        <p:txBody>
          <a:bodyPr wrap="square" rtlCol="0">
            <a:spAutoFit/>
          </a:bodyPr>
          <a:lstStyle/>
          <a:p>
            <a:pPr algn="r"/>
            <a:r>
              <a:rPr lang="en-GB" sz="800" dirty="0">
                <a:latin typeface="Courier" pitchFamily="2" charset="0"/>
              </a:rPr>
              <a:t>+(31) 625252478</a:t>
            </a:r>
            <a:endParaRPr lang="en-GB" sz="800" dirty="0">
              <a:effectLst/>
              <a:latin typeface="Courier" pitchFamily="2" charset="0"/>
            </a:endParaRPr>
          </a:p>
        </p:txBody>
      </p:sp>
      <p:grpSp>
        <p:nvGrpSpPr>
          <p:cNvPr id="39" name="Group 38">
            <a:extLst>
              <a:ext uri="{FF2B5EF4-FFF2-40B4-BE49-F238E27FC236}">
                <a16:creationId xmlns:a16="http://schemas.microsoft.com/office/drawing/2014/main" id="{F91038A6-9E20-55B5-43F4-48C0C219D14F}"/>
              </a:ext>
            </a:extLst>
          </p:cNvPr>
          <p:cNvGrpSpPr/>
          <p:nvPr/>
        </p:nvGrpSpPr>
        <p:grpSpPr>
          <a:xfrm>
            <a:off x="144602" y="8856549"/>
            <a:ext cx="289994" cy="230832"/>
            <a:chOff x="365547" y="8874042"/>
            <a:chExt cx="289994" cy="230832"/>
          </a:xfrm>
        </p:grpSpPr>
        <p:sp>
          <p:nvSpPr>
            <p:cNvPr id="41" name="Oval 40">
              <a:extLst>
                <a:ext uri="{FF2B5EF4-FFF2-40B4-BE49-F238E27FC236}">
                  <a16:creationId xmlns:a16="http://schemas.microsoft.com/office/drawing/2014/main" id="{C533BC52-860B-5D64-042B-E531E10AC565}"/>
                </a:ext>
              </a:extLst>
            </p:cNvPr>
            <p:cNvSpPr/>
            <p:nvPr/>
          </p:nvSpPr>
          <p:spPr>
            <a:xfrm>
              <a:off x="416710" y="8899369"/>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sp>
          <p:nvSpPr>
            <p:cNvPr id="42" name="TextBox 41">
              <a:extLst>
                <a:ext uri="{FF2B5EF4-FFF2-40B4-BE49-F238E27FC236}">
                  <a16:creationId xmlns:a16="http://schemas.microsoft.com/office/drawing/2014/main" id="{78517ECD-B6DA-4290-9CE9-42EB7432921B}"/>
                </a:ext>
              </a:extLst>
            </p:cNvPr>
            <p:cNvSpPr txBox="1"/>
            <p:nvPr/>
          </p:nvSpPr>
          <p:spPr>
            <a:xfrm>
              <a:off x="365547" y="8874042"/>
              <a:ext cx="289994" cy="230832"/>
            </a:xfrm>
            <a:prstGeom prst="rect">
              <a:avLst/>
            </a:prstGeom>
            <a:noFill/>
          </p:spPr>
          <p:txBody>
            <a:bodyPr wrap="square" rtlCol="0">
              <a:spAutoFit/>
            </a:bodyPr>
            <a:lstStyle/>
            <a:p>
              <a:pPr algn="ctr"/>
              <a:r>
                <a:rPr lang="en-GB" sz="900" b="1" dirty="0">
                  <a:solidFill>
                    <a:srgbClr val="FFFFFF"/>
                  </a:solidFill>
                </a:rPr>
                <a:t>in</a:t>
              </a:r>
            </a:p>
          </p:txBody>
        </p:sp>
      </p:grpSp>
      <p:sp>
        <p:nvSpPr>
          <p:cNvPr id="47" name="TextBox 46">
            <a:extLst>
              <a:ext uri="{FF2B5EF4-FFF2-40B4-BE49-F238E27FC236}">
                <a16:creationId xmlns:a16="http://schemas.microsoft.com/office/drawing/2014/main" id="{F79913F4-7A4A-8D7C-A1C9-DB9423A772A4}"/>
              </a:ext>
            </a:extLst>
          </p:cNvPr>
          <p:cNvSpPr txBox="1"/>
          <p:nvPr/>
        </p:nvSpPr>
        <p:spPr>
          <a:xfrm>
            <a:off x="333072" y="8863936"/>
            <a:ext cx="1456786" cy="215444"/>
          </a:xfrm>
          <a:prstGeom prst="rect">
            <a:avLst/>
          </a:prstGeom>
          <a:noFill/>
        </p:spPr>
        <p:txBody>
          <a:bodyPr wrap="square" rtlCol="0">
            <a:spAutoFit/>
          </a:bodyPr>
          <a:lstStyle/>
          <a:p>
            <a:pPr algn="r"/>
            <a:r>
              <a:rPr lang="en-GB" sz="800" dirty="0">
                <a:latin typeface="Courier" pitchFamily="2" charset="0"/>
              </a:rPr>
              <a:t>arnab-ghosh-522023149 </a:t>
            </a:r>
          </a:p>
        </p:txBody>
      </p:sp>
      <p:grpSp>
        <p:nvGrpSpPr>
          <p:cNvPr id="51" name="Group 50">
            <a:extLst>
              <a:ext uri="{FF2B5EF4-FFF2-40B4-BE49-F238E27FC236}">
                <a16:creationId xmlns:a16="http://schemas.microsoft.com/office/drawing/2014/main" id="{EFA4D256-05C0-6720-4ED8-D44C8785013D}"/>
              </a:ext>
            </a:extLst>
          </p:cNvPr>
          <p:cNvGrpSpPr/>
          <p:nvPr/>
        </p:nvGrpSpPr>
        <p:grpSpPr>
          <a:xfrm>
            <a:off x="733780" y="9118158"/>
            <a:ext cx="180457" cy="180457"/>
            <a:chOff x="184408" y="9112399"/>
            <a:chExt cx="180457" cy="180457"/>
          </a:xfrm>
        </p:grpSpPr>
        <p:sp>
          <p:nvSpPr>
            <p:cNvPr id="53" name="Oval 52">
              <a:extLst>
                <a:ext uri="{FF2B5EF4-FFF2-40B4-BE49-F238E27FC236}">
                  <a16:creationId xmlns:a16="http://schemas.microsoft.com/office/drawing/2014/main" id="{AEA1DFA8-6E0F-4955-B3C8-407A685C5C8A}"/>
                </a:ext>
              </a:extLst>
            </p:cNvPr>
            <p:cNvSpPr/>
            <p:nvPr/>
          </p:nvSpPr>
          <p:spPr>
            <a:xfrm>
              <a:off x="184408" y="9112399"/>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pic>
          <p:nvPicPr>
            <p:cNvPr id="55" name="Picture 54" descr="A black cat silhouette in a circle&#10;&#10;Description automatically generated">
              <a:extLst>
                <a:ext uri="{FF2B5EF4-FFF2-40B4-BE49-F238E27FC236}">
                  <a16:creationId xmlns:a16="http://schemas.microsoft.com/office/drawing/2014/main" id="{EB1704F5-8F65-4CDB-EA26-4D39802F1F82}"/>
                </a:ext>
              </a:extLst>
            </p:cNvPr>
            <p:cNvPicPr>
              <a:picLocks noChangeAspect="1"/>
            </p:cNvPicPr>
            <p:nvPr/>
          </p:nvPicPr>
          <p:blipFill>
            <a:blip r:embed="rId5"/>
            <a:stretch>
              <a:fillRect/>
            </a:stretch>
          </p:blipFill>
          <p:spPr>
            <a:xfrm>
              <a:off x="212906" y="9141080"/>
              <a:ext cx="123460" cy="123460"/>
            </a:xfrm>
            <a:prstGeom prst="rect">
              <a:avLst/>
            </a:prstGeom>
          </p:spPr>
        </p:pic>
      </p:grpSp>
      <p:sp>
        <p:nvSpPr>
          <p:cNvPr id="56" name="TextBox 55">
            <a:extLst>
              <a:ext uri="{FF2B5EF4-FFF2-40B4-BE49-F238E27FC236}">
                <a16:creationId xmlns:a16="http://schemas.microsoft.com/office/drawing/2014/main" id="{3F9E90D8-9EBC-74F2-1719-F9F4638B3167}"/>
              </a:ext>
            </a:extLst>
          </p:cNvPr>
          <p:cNvSpPr txBox="1"/>
          <p:nvPr/>
        </p:nvSpPr>
        <p:spPr>
          <a:xfrm>
            <a:off x="828674" y="9094768"/>
            <a:ext cx="961183" cy="215444"/>
          </a:xfrm>
          <a:prstGeom prst="rect">
            <a:avLst/>
          </a:prstGeom>
          <a:noFill/>
        </p:spPr>
        <p:txBody>
          <a:bodyPr wrap="square" rtlCol="0">
            <a:spAutoFit/>
          </a:bodyPr>
          <a:lstStyle/>
          <a:p>
            <a:pPr algn="r"/>
            <a:r>
              <a:rPr lang="en-GB" sz="800" dirty="0">
                <a:latin typeface="Courier" pitchFamily="2" charset="0"/>
              </a:rPr>
              <a:t>arnab-sphs12</a:t>
            </a:r>
          </a:p>
        </p:txBody>
      </p:sp>
      <p:grpSp>
        <p:nvGrpSpPr>
          <p:cNvPr id="57" name="Group 56">
            <a:extLst>
              <a:ext uri="{FF2B5EF4-FFF2-40B4-BE49-F238E27FC236}">
                <a16:creationId xmlns:a16="http://schemas.microsoft.com/office/drawing/2014/main" id="{B58358F4-7D8C-72FA-4ACC-09AA8A68D210}"/>
              </a:ext>
            </a:extLst>
          </p:cNvPr>
          <p:cNvGrpSpPr/>
          <p:nvPr/>
        </p:nvGrpSpPr>
        <p:grpSpPr>
          <a:xfrm>
            <a:off x="105536" y="9325888"/>
            <a:ext cx="180457" cy="180457"/>
            <a:chOff x="723417" y="9348990"/>
            <a:chExt cx="180457" cy="180457"/>
          </a:xfrm>
        </p:grpSpPr>
        <p:sp>
          <p:nvSpPr>
            <p:cNvPr id="59" name="Oval 58">
              <a:extLst>
                <a:ext uri="{FF2B5EF4-FFF2-40B4-BE49-F238E27FC236}">
                  <a16:creationId xmlns:a16="http://schemas.microsoft.com/office/drawing/2014/main" id="{BC9ABE42-013E-ED2B-408D-3FC588C2F5A2}"/>
                </a:ext>
              </a:extLst>
            </p:cNvPr>
            <p:cNvSpPr/>
            <p:nvPr/>
          </p:nvSpPr>
          <p:spPr>
            <a:xfrm>
              <a:off x="723417" y="9348990"/>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pic>
          <p:nvPicPr>
            <p:cNvPr id="60" name="Picture 59" descr="A white and black map pointer&#10;&#10;Description automatically generated">
              <a:extLst>
                <a:ext uri="{FF2B5EF4-FFF2-40B4-BE49-F238E27FC236}">
                  <a16:creationId xmlns:a16="http://schemas.microsoft.com/office/drawing/2014/main" id="{F7C18E3C-425C-348E-9CC0-46BA6C1F8D81}"/>
                </a:ext>
              </a:extLst>
            </p:cNvPr>
            <p:cNvPicPr>
              <a:picLocks noChangeAspect="1"/>
            </p:cNvPicPr>
            <p:nvPr/>
          </p:nvPicPr>
          <p:blipFill>
            <a:blip r:embed="rId6"/>
            <a:stretch>
              <a:fillRect/>
            </a:stretch>
          </p:blipFill>
          <p:spPr>
            <a:xfrm>
              <a:off x="771868" y="9379506"/>
              <a:ext cx="83553" cy="120945"/>
            </a:xfrm>
            <a:prstGeom prst="rect">
              <a:avLst/>
            </a:prstGeom>
          </p:spPr>
        </p:pic>
      </p:grpSp>
      <p:sp>
        <p:nvSpPr>
          <p:cNvPr id="2048" name="TextBox 2047">
            <a:extLst>
              <a:ext uri="{FF2B5EF4-FFF2-40B4-BE49-F238E27FC236}">
                <a16:creationId xmlns:a16="http://schemas.microsoft.com/office/drawing/2014/main" id="{8432CC40-3616-2CAE-02BE-0A6DEA3957C3}"/>
              </a:ext>
            </a:extLst>
          </p:cNvPr>
          <p:cNvSpPr txBox="1"/>
          <p:nvPr/>
        </p:nvSpPr>
        <p:spPr>
          <a:xfrm>
            <a:off x="271623" y="9314003"/>
            <a:ext cx="1518233" cy="215444"/>
          </a:xfrm>
          <a:prstGeom prst="rect">
            <a:avLst/>
          </a:prstGeom>
          <a:noFill/>
        </p:spPr>
        <p:txBody>
          <a:bodyPr wrap="square" rtlCol="0">
            <a:spAutoFit/>
          </a:bodyPr>
          <a:lstStyle/>
          <a:p>
            <a:pPr algn="r"/>
            <a:r>
              <a:rPr lang="en-GB" sz="800" dirty="0">
                <a:latin typeface="Courier" pitchFamily="2" charset="0"/>
              </a:rPr>
              <a:t>Eindhoven, Netherlands</a:t>
            </a:r>
          </a:p>
        </p:txBody>
      </p:sp>
    </p:spTree>
    <p:extLst>
      <p:ext uri="{BB962C8B-B14F-4D97-AF65-F5344CB8AC3E}">
        <p14:creationId xmlns:p14="http://schemas.microsoft.com/office/powerpoint/2010/main" val="512065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45E0B53-D910-F45D-36B9-5E39C531ADAF}"/>
              </a:ext>
            </a:extLst>
          </p:cNvPr>
          <p:cNvSpPr/>
          <p:nvPr/>
        </p:nvSpPr>
        <p:spPr>
          <a:xfrm>
            <a:off x="25898" y="572189"/>
            <a:ext cx="1877209" cy="9235841"/>
          </a:xfrm>
          <a:prstGeom prst="rect">
            <a:avLst/>
          </a:prstGeom>
          <a:solidFill>
            <a:srgbClr val="E5E6E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1C976C2-D778-313A-4524-319476ED3CC5}"/>
              </a:ext>
            </a:extLst>
          </p:cNvPr>
          <p:cNvSpPr/>
          <p:nvPr/>
        </p:nvSpPr>
        <p:spPr>
          <a:xfrm>
            <a:off x="0" y="97970"/>
            <a:ext cx="6858000" cy="1151165"/>
          </a:xfrm>
          <a:prstGeom prst="rect">
            <a:avLst/>
          </a:prstGeom>
          <a:solidFill>
            <a:srgbClr val="3F40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200" dirty="0">
                <a:solidFill>
                  <a:srgbClr val="FFFFFF"/>
                </a:solidFill>
                <a:effectLst/>
                <a:latin typeface="Raleway" pitchFamily="2" charset="77"/>
              </a:rPr>
              <a:t>Arnab </a:t>
            </a:r>
            <a:r>
              <a:rPr lang="en-GB" sz="2200" b="1" dirty="0">
                <a:solidFill>
                  <a:srgbClr val="FFFFFF"/>
                </a:solidFill>
                <a:effectLst/>
                <a:latin typeface="Raleway" pitchFamily="2" charset="77"/>
              </a:rPr>
              <a:t>Ghosh </a:t>
            </a:r>
          </a:p>
          <a:p>
            <a:pPr algn="ctr"/>
            <a:r>
              <a:rPr lang="en-GB" sz="1000" dirty="0">
                <a:effectLst/>
              </a:rPr>
              <a:t>PhD student</a:t>
            </a:r>
          </a:p>
        </p:txBody>
      </p:sp>
      <p:sp>
        <p:nvSpPr>
          <p:cNvPr id="52" name="TextBox 51">
            <a:extLst>
              <a:ext uri="{FF2B5EF4-FFF2-40B4-BE49-F238E27FC236}">
                <a16:creationId xmlns:a16="http://schemas.microsoft.com/office/drawing/2014/main" id="{1F1BF80E-C0C9-F54A-D703-9C76403AA20B}"/>
              </a:ext>
            </a:extLst>
          </p:cNvPr>
          <p:cNvSpPr txBox="1"/>
          <p:nvPr/>
        </p:nvSpPr>
        <p:spPr>
          <a:xfrm>
            <a:off x="2031101" y="1319490"/>
            <a:ext cx="2764183" cy="307777"/>
          </a:xfrm>
          <a:prstGeom prst="rect">
            <a:avLst/>
          </a:prstGeom>
          <a:noFill/>
        </p:spPr>
        <p:txBody>
          <a:bodyPr wrap="square" rtlCol="0">
            <a:spAutoFit/>
          </a:bodyPr>
          <a:lstStyle/>
          <a:p>
            <a:r>
              <a:rPr lang="en-GB" sz="1400" dirty="0">
                <a:effectLst/>
                <a:latin typeface="Raleway" pitchFamily="2" charset="77"/>
              </a:rPr>
              <a:t>P</a:t>
            </a:r>
            <a:r>
              <a:rPr lang="en-GB" sz="1100" dirty="0">
                <a:effectLst/>
                <a:latin typeface="Raleway" pitchFamily="2" charset="77"/>
              </a:rPr>
              <a:t>ROGRAMMING</a:t>
            </a:r>
            <a:r>
              <a:rPr lang="en-GB" sz="1400" dirty="0">
                <a:effectLst/>
                <a:latin typeface="Raleway" pitchFamily="2" charset="77"/>
              </a:rPr>
              <a:t>/S</a:t>
            </a:r>
            <a:r>
              <a:rPr lang="en-GB" sz="1100" dirty="0">
                <a:effectLst/>
                <a:latin typeface="Raleway" pitchFamily="2" charset="77"/>
              </a:rPr>
              <a:t>OFTWARE</a:t>
            </a:r>
            <a:endParaRPr lang="en-GB" sz="1100" dirty="0">
              <a:effectLst/>
            </a:endParaRPr>
          </a:p>
        </p:txBody>
      </p:sp>
      <p:cxnSp>
        <p:nvCxnSpPr>
          <p:cNvPr id="54" name="Straight Connector 53">
            <a:extLst>
              <a:ext uri="{FF2B5EF4-FFF2-40B4-BE49-F238E27FC236}">
                <a16:creationId xmlns:a16="http://schemas.microsoft.com/office/drawing/2014/main" id="{74F4997A-8325-34FF-F59E-6EA30F1D231C}"/>
              </a:ext>
            </a:extLst>
          </p:cNvPr>
          <p:cNvCxnSpPr>
            <a:cxnSpLocks/>
          </p:cNvCxnSpPr>
          <p:nvPr/>
        </p:nvCxnSpPr>
        <p:spPr>
          <a:xfrm>
            <a:off x="2031101" y="1627267"/>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08A0876-81B5-5539-F948-303215C158AA}"/>
              </a:ext>
            </a:extLst>
          </p:cNvPr>
          <p:cNvSpPr txBox="1"/>
          <p:nvPr/>
        </p:nvSpPr>
        <p:spPr>
          <a:xfrm>
            <a:off x="1975958" y="1630686"/>
            <a:ext cx="1569886" cy="1051570"/>
          </a:xfrm>
          <a:prstGeom prst="rect">
            <a:avLst/>
          </a:prstGeom>
          <a:noFill/>
        </p:spPr>
        <p:txBody>
          <a:bodyPr wrap="square" rtlCol="0">
            <a:spAutoFit/>
          </a:bodyPr>
          <a:lstStyle/>
          <a:p>
            <a:pPr algn="r">
              <a:spcBef>
                <a:spcPts val="200"/>
              </a:spcBef>
            </a:pPr>
            <a:r>
              <a:rPr lang="en-GB" sz="900" b="1" dirty="0">
                <a:effectLst/>
                <a:latin typeface="Raleway" pitchFamily="2" charset="77"/>
              </a:rPr>
              <a:t>Programming Language</a:t>
            </a:r>
          </a:p>
          <a:p>
            <a:pPr algn="r">
              <a:spcBef>
                <a:spcPts val="200"/>
              </a:spcBef>
            </a:pPr>
            <a:r>
              <a:rPr lang="en-GB" sz="900" b="1" dirty="0">
                <a:effectLst/>
                <a:latin typeface="Raleway" pitchFamily="2" charset="77"/>
              </a:rPr>
              <a:t>Data analysis</a:t>
            </a:r>
          </a:p>
          <a:p>
            <a:pPr algn="r">
              <a:spcBef>
                <a:spcPts val="200"/>
              </a:spcBef>
            </a:pPr>
            <a:r>
              <a:rPr lang="en-GB" sz="900" b="1" dirty="0">
                <a:latin typeface="Raleway" pitchFamily="2" charset="77"/>
              </a:rPr>
              <a:t>Data Visualisation</a:t>
            </a:r>
          </a:p>
          <a:p>
            <a:pPr algn="r">
              <a:spcBef>
                <a:spcPts val="200"/>
              </a:spcBef>
            </a:pPr>
            <a:r>
              <a:rPr lang="en-GB" sz="900" b="1" dirty="0">
                <a:effectLst/>
              </a:rPr>
              <a:t>Design Software</a:t>
            </a:r>
          </a:p>
          <a:p>
            <a:pPr algn="r">
              <a:spcBef>
                <a:spcPts val="200"/>
              </a:spcBef>
            </a:pPr>
            <a:r>
              <a:rPr lang="en-GB" sz="900" b="1" dirty="0"/>
              <a:t>Documenting/Editing</a:t>
            </a:r>
          </a:p>
          <a:p>
            <a:pPr algn="r">
              <a:spcBef>
                <a:spcPts val="200"/>
              </a:spcBef>
            </a:pPr>
            <a:r>
              <a:rPr lang="en-GB" sz="900" b="1" dirty="0">
                <a:effectLst/>
              </a:rPr>
              <a:t>Operating systems</a:t>
            </a:r>
          </a:p>
        </p:txBody>
      </p:sp>
      <p:sp>
        <p:nvSpPr>
          <p:cNvPr id="3" name="TextBox 2">
            <a:extLst>
              <a:ext uri="{FF2B5EF4-FFF2-40B4-BE49-F238E27FC236}">
                <a16:creationId xmlns:a16="http://schemas.microsoft.com/office/drawing/2014/main" id="{8B92CD65-7F1D-1B5B-7582-5759B0B5A5E3}"/>
              </a:ext>
            </a:extLst>
          </p:cNvPr>
          <p:cNvSpPr txBox="1"/>
          <p:nvPr/>
        </p:nvSpPr>
        <p:spPr>
          <a:xfrm>
            <a:off x="3546547" y="1626336"/>
            <a:ext cx="3285556" cy="1051570"/>
          </a:xfrm>
          <a:prstGeom prst="rect">
            <a:avLst/>
          </a:prstGeom>
          <a:noFill/>
        </p:spPr>
        <p:txBody>
          <a:bodyPr wrap="square" rtlCol="0">
            <a:spAutoFit/>
          </a:bodyPr>
          <a:lstStyle/>
          <a:p>
            <a:pPr>
              <a:spcBef>
                <a:spcPts val="200"/>
              </a:spcBef>
            </a:pPr>
            <a:r>
              <a:rPr lang="en-GB" sz="900" dirty="0">
                <a:latin typeface="Raleway" pitchFamily="2" charset="77"/>
              </a:rPr>
              <a:t>C, C++*, Python, Bash, Git, MATLAB*, Mathematica*</a:t>
            </a:r>
            <a:endParaRPr lang="en-GB" sz="900" b="1" dirty="0">
              <a:latin typeface="Raleway" pitchFamily="2" charset="77"/>
            </a:endParaRPr>
          </a:p>
          <a:p>
            <a:pPr>
              <a:spcBef>
                <a:spcPts val="200"/>
              </a:spcBef>
            </a:pPr>
            <a:r>
              <a:rPr lang="en-GB" sz="900" dirty="0">
                <a:latin typeface="Raleway" pitchFamily="2" charset="77"/>
              </a:rPr>
              <a:t>NumPy, pandas, MS Excel</a:t>
            </a:r>
          </a:p>
          <a:p>
            <a:pPr>
              <a:spcBef>
                <a:spcPts val="200"/>
              </a:spcBef>
            </a:pPr>
            <a:r>
              <a:rPr lang="en-GB" sz="900" dirty="0">
                <a:latin typeface="Raleway" pitchFamily="2" charset="77"/>
              </a:rPr>
              <a:t>Matplotlib, </a:t>
            </a:r>
            <a:r>
              <a:rPr lang="en-GB" sz="900" dirty="0" err="1">
                <a:latin typeface="Raleway" pitchFamily="2" charset="77"/>
              </a:rPr>
              <a:t>ParaView</a:t>
            </a:r>
            <a:r>
              <a:rPr lang="en-GB" sz="900" dirty="0">
                <a:latin typeface="Raleway" pitchFamily="2" charset="77"/>
              </a:rPr>
              <a:t>, </a:t>
            </a:r>
            <a:r>
              <a:rPr lang="en-GB" sz="900" dirty="0" err="1">
                <a:latin typeface="Raleway" pitchFamily="2" charset="77"/>
              </a:rPr>
              <a:t>Tecplot</a:t>
            </a:r>
            <a:r>
              <a:rPr lang="en-GB" sz="900" dirty="0">
                <a:latin typeface="Raleway" pitchFamily="2" charset="77"/>
              </a:rPr>
              <a:t> 360, </a:t>
            </a:r>
            <a:r>
              <a:rPr lang="en-GB" sz="900" dirty="0" err="1">
                <a:latin typeface="Raleway" pitchFamily="2" charset="77"/>
              </a:rPr>
              <a:t>gnuplot</a:t>
            </a:r>
            <a:endParaRPr lang="en-GB" sz="900" dirty="0">
              <a:latin typeface="Raleway" pitchFamily="2" charset="77"/>
            </a:endParaRPr>
          </a:p>
          <a:p>
            <a:pPr>
              <a:spcBef>
                <a:spcPts val="200"/>
              </a:spcBef>
            </a:pPr>
            <a:r>
              <a:rPr lang="en-GB" sz="900" dirty="0">
                <a:latin typeface="Raleway" pitchFamily="2" charset="77"/>
              </a:rPr>
              <a:t>SolidWorks, AutoCAD</a:t>
            </a:r>
          </a:p>
          <a:p>
            <a:pPr>
              <a:spcBef>
                <a:spcPts val="200"/>
              </a:spcBef>
            </a:pPr>
            <a:r>
              <a:rPr lang="en-GB" sz="900" dirty="0">
                <a:latin typeface="Raleway" pitchFamily="2" charset="77"/>
              </a:rPr>
              <a:t>LaTeX, Markdown, VS Code, Sublime, MS Office, Emacs</a:t>
            </a:r>
          </a:p>
          <a:p>
            <a:pPr>
              <a:spcBef>
                <a:spcPts val="200"/>
              </a:spcBef>
            </a:pPr>
            <a:r>
              <a:rPr lang="en-GB" sz="900" dirty="0">
                <a:latin typeface="Raleway" pitchFamily="2" charset="77"/>
              </a:rPr>
              <a:t>Linux, MacOS, Windows</a:t>
            </a:r>
          </a:p>
        </p:txBody>
      </p:sp>
      <p:sp>
        <p:nvSpPr>
          <p:cNvPr id="4" name="TextBox 3">
            <a:extLst>
              <a:ext uri="{FF2B5EF4-FFF2-40B4-BE49-F238E27FC236}">
                <a16:creationId xmlns:a16="http://schemas.microsoft.com/office/drawing/2014/main" id="{6B30A4A6-76FC-F9F1-ACD1-B827710112C0}"/>
              </a:ext>
            </a:extLst>
          </p:cNvPr>
          <p:cNvSpPr txBox="1"/>
          <p:nvPr/>
        </p:nvSpPr>
        <p:spPr>
          <a:xfrm>
            <a:off x="5216565" y="2677755"/>
            <a:ext cx="1511006" cy="230832"/>
          </a:xfrm>
          <a:prstGeom prst="rect">
            <a:avLst/>
          </a:prstGeom>
          <a:noFill/>
        </p:spPr>
        <p:txBody>
          <a:bodyPr wrap="square" rtlCol="0">
            <a:spAutoFit/>
          </a:bodyPr>
          <a:lstStyle/>
          <a:p>
            <a:pPr>
              <a:spcBef>
                <a:spcPts val="300"/>
              </a:spcBef>
            </a:pPr>
            <a:r>
              <a:rPr lang="en-GB" sz="900" dirty="0">
                <a:latin typeface="Raleway" pitchFamily="2" charset="77"/>
              </a:rPr>
              <a:t>* Elementary proficiency</a:t>
            </a:r>
          </a:p>
        </p:txBody>
      </p:sp>
      <p:sp>
        <p:nvSpPr>
          <p:cNvPr id="5" name="TextBox 4">
            <a:extLst>
              <a:ext uri="{FF2B5EF4-FFF2-40B4-BE49-F238E27FC236}">
                <a16:creationId xmlns:a16="http://schemas.microsoft.com/office/drawing/2014/main" id="{EAE1BA66-323D-DE27-494B-70DD192F8EBD}"/>
              </a:ext>
            </a:extLst>
          </p:cNvPr>
          <p:cNvSpPr txBox="1"/>
          <p:nvPr/>
        </p:nvSpPr>
        <p:spPr>
          <a:xfrm>
            <a:off x="2031102" y="2868116"/>
            <a:ext cx="2523564" cy="307777"/>
          </a:xfrm>
          <a:prstGeom prst="rect">
            <a:avLst/>
          </a:prstGeom>
          <a:noFill/>
        </p:spPr>
        <p:txBody>
          <a:bodyPr wrap="square" rtlCol="0">
            <a:spAutoFit/>
          </a:bodyPr>
          <a:lstStyle/>
          <a:p>
            <a:r>
              <a:rPr lang="en-GB" sz="1400" dirty="0">
                <a:effectLst/>
                <a:latin typeface="Raleway" pitchFamily="2" charset="77"/>
              </a:rPr>
              <a:t>P</a:t>
            </a:r>
            <a:r>
              <a:rPr lang="en-GB" sz="1100" dirty="0">
                <a:effectLst/>
                <a:latin typeface="Raleway" pitchFamily="2" charset="77"/>
              </a:rPr>
              <a:t>RESENTATIONS</a:t>
            </a:r>
            <a:r>
              <a:rPr lang="en-GB" sz="1400" dirty="0">
                <a:effectLst/>
                <a:latin typeface="Raleway" pitchFamily="2" charset="77"/>
              </a:rPr>
              <a:t> </a:t>
            </a:r>
            <a:r>
              <a:rPr lang="en-GB" sz="1100" dirty="0">
                <a:effectLst/>
                <a:latin typeface="Raleway" pitchFamily="2" charset="77"/>
              </a:rPr>
              <a:t>AND</a:t>
            </a:r>
            <a:r>
              <a:rPr lang="en-GB" sz="1400" dirty="0">
                <a:effectLst/>
                <a:latin typeface="Raleway" pitchFamily="2" charset="77"/>
              </a:rPr>
              <a:t> T</a:t>
            </a:r>
            <a:r>
              <a:rPr lang="en-GB" sz="1100" dirty="0">
                <a:effectLst/>
                <a:latin typeface="Raleway" pitchFamily="2" charset="77"/>
              </a:rPr>
              <a:t>EACHING</a:t>
            </a:r>
            <a:endParaRPr lang="en-GB" sz="1100" dirty="0">
              <a:effectLst/>
            </a:endParaRPr>
          </a:p>
        </p:txBody>
      </p:sp>
      <p:cxnSp>
        <p:nvCxnSpPr>
          <p:cNvPr id="6" name="Straight Connector 5">
            <a:extLst>
              <a:ext uri="{FF2B5EF4-FFF2-40B4-BE49-F238E27FC236}">
                <a16:creationId xmlns:a16="http://schemas.microsoft.com/office/drawing/2014/main" id="{6F4CFAB1-BB8C-3FBA-09C1-B7AECB7A4D33}"/>
              </a:ext>
            </a:extLst>
          </p:cNvPr>
          <p:cNvCxnSpPr>
            <a:cxnSpLocks/>
          </p:cNvCxnSpPr>
          <p:nvPr/>
        </p:nvCxnSpPr>
        <p:spPr>
          <a:xfrm>
            <a:off x="2031101" y="3175893"/>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4FCA852-6C49-80B0-4558-E7BBC331D22E}"/>
              </a:ext>
            </a:extLst>
          </p:cNvPr>
          <p:cNvSpPr txBox="1"/>
          <p:nvPr/>
        </p:nvSpPr>
        <p:spPr>
          <a:xfrm>
            <a:off x="2094706" y="3179539"/>
            <a:ext cx="4539631" cy="1061829"/>
          </a:xfrm>
          <a:prstGeom prst="rect">
            <a:avLst/>
          </a:prstGeom>
          <a:noFill/>
        </p:spPr>
        <p:txBody>
          <a:bodyPr wrap="square" rtlCol="0">
            <a:spAutoFit/>
          </a:bodyPr>
          <a:lstStyle/>
          <a:p>
            <a:pPr marL="171450" indent="-171450">
              <a:buFont typeface="Arial" panose="020B0604020202020204" pitchFamily="34" charset="0"/>
              <a:buChar char="•"/>
            </a:pPr>
            <a:r>
              <a:rPr lang="en-GB" sz="900" dirty="0">
                <a:latin typeface="Raleway" pitchFamily="2" charset="77"/>
              </a:rPr>
              <a:t>Delivered my research as talks/posters at multiple international conferences in Netherlands, USA and India (including </a:t>
            </a:r>
            <a:r>
              <a:rPr lang="en-GB" sz="900" b="1" dirty="0">
                <a:latin typeface="Raleway" pitchFamily="2" charset="77"/>
              </a:rPr>
              <a:t>APS</a:t>
            </a:r>
            <a:r>
              <a:rPr lang="en-GB" sz="900" dirty="0">
                <a:latin typeface="Raleway" pitchFamily="2" charset="77"/>
              </a:rPr>
              <a:t>, JMBC, DSFD, FMFP)</a:t>
            </a:r>
          </a:p>
          <a:p>
            <a:pPr marL="171450" indent="-171450">
              <a:buFont typeface="Arial" panose="020B0604020202020204" pitchFamily="34" charset="0"/>
              <a:buChar char="•"/>
            </a:pPr>
            <a:r>
              <a:rPr lang="en-GB" sz="900" dirty="0">
                <a:latin typeface="Raleway" pitchFamily="2" charset="77"/>
              </a:rPr>
              <a:t>Accumulated </a:t>
            </a:r>
            <a:r>
              <a:rPr lang="en-GB" sz="900" b="1" dirty="0">
                <a:latin typeface="Raleway" pitchFamily="2" charset="77"/>
              </a:rPr>
              <a:t>300+</a:t>
            </a:r>
            <a:r>
              <a:rPr lang="en-GB" sz="900" dirty="0">
                <a:latin typeface="Raleway" pitchFamily="2" charset="77"/>
              </a:rPr>
              <a:t> hours of teaching experience to Bachelor’s and Master’s students at Eindhoven University of Technology</a:t>
            </a:r>
          </a:p>
          <a:p>
            <a:pPr marL="171450" indent="-171450">
              <a:buFont typeface="Arial" panose="020B0604020202020204" pitchFamily="34" charset="0"/>
              <a:buChar char="•"/>
            </a:pPr>
            <a:r>
              <a:rPr lang="en-GB" sz="900" dirty="0">
                <a:latin typeface="Raleway" pitchFamily="2" charset="77"/>
              </a:rPr>
              <a:t>Conducted </a:t>
            </a:r>
            <a:r>
              <a:rPr lang="en-GB" sz="900" b="1" dirty="0">
                <a:latin typeface="Raleway" pitchFamily="2" charset="77"/>
              </a:rPr>
              <a:t>100+</a:t>
            </a:r>
            <a:r>
              <a:rPr lang="en-GB" sz="900" dirty="0">
                <a:latin typeface="Raleway" pitchFamily="2" charset="77"/>
              </a:rPr>
              <a:t> hours of teaching Fluid Mechanics for Master’s and Bachelor’s students at Indian Institute of Technology Guwahati, India</a:t>
            </a:r>
          </a:p>
          <a:p>
            <a:pPr marL="171450" indent="-171450">
              <a:buFont typeface="Arial" panose="020B0604020202020204" pitchFamily="34" charset="0"/>
              <a:buChar char="•"/>
            </a:pPr>
            <a:r>
              <a:rPr lang="en-GB" sz="900" dirty="0">
                <a:latin typeface="Raleway" pitchFamily="2" charset="77"/>
              </a:rPr>
              <a:t>Provided </a:t>
            </a:r>
            <a:r>
              <a:rPr lang="en-GB" sz="900" b="1" dirty="0">
                <a:latin typeface="Raleway" pitchFamily="2" charset="77"/>
              </a:rPr>
              <a:t>100+</a:t>
            </a:r>
            <a:r>
              <a:rPr lang="en-GB" sz="900" dirty="0">
                <a:latin typeface="Raleway" pitchFamily="2" charset="77"/>
              </a:rPr>
              <a:t> hours of teaching to underprivileged children in Guwahati, India</a:t>
            </a:r>
          </a:p>
        </p:txBody>
      </p:sp>
      <p:sp>
        <p:nvSpPr>
          <p:cNvPr id="10" name="TextBox 9">
            <a:extLst>
              <a:ext uri="{FF2B5EF4-FFF2-40B4-BE49-F238E27FC236}">
                <a16:creationId xmlns:a16="http://schemas.microsoft.com/office/drawing/2014/main" id="{D88995CF-A2D3-7324-15F9-7BB7943EB1D7}"/>
              </a:ext>
            </a:extLst>
          </p:cNvPr>
          <p:cNvSpPr txBox="1"/>
          <p:nvPr/>
        </p:nvSpPr>
        <p:spPr>
          <a:xfrm>
            <a:off x="2031102" y="4349520"/>
            <a:ext cx="1433125" cy="307777"/>
          </a:xfrm>
          <a:prstGeom prst="rect">
            <a:avLst/>
          </a:prstGeom>
          <a:noFill/>
        </p:spPr>
        <p:txBody>
          <a:bodyPr wrap="square" rtlCol="0">
            <a:spAutoFit/>
          </a:bodyPr>
          <a:lstStyle/>
          <a:p>
            <a:r>
              <a:rPr lang="en-GB" sz="1400" dirty="0">
                <a:effectLst/>
                <a:latin typeface="Raleway" pitchFamily="2" charset="77"/>
              </a:rPr>
              <a:t>A</a:t>
            </a:r>
            <a:r>
              <a:rPr lang="en-GB" sz="1100" dirty="0">
                <a:effectLst/>
                <a:latin typeface="Raleway" pitchFamily="2" charset="77"/>
              </a:rPr>
              <a:t>CHIEVEMENTS</a:t>
            </a:r>
            <a:endParaRPr lang="en-GB" sz="1100" dirty="0">
              <a:effectLst/>
            </a:endParaRPr>
          </a:p>
        </p:txBody>
      </p:sp>
      <p:cxnSp>
        <p:nvCxnSpPr>
          <p:cNvPr id="13" name="Straight Connector 12">
            <a:extLst>
              <a:ext uri="{FF2B5EF4-FFF2-40B4-BE49-F238E27FC236}">
                <a16:creationId xmlns:a16="http://schemas.microsoft.com/office/drawing/2014/main" id="{CB908D40-202D-90F9-C732-05352F6F8CE0}"/>
              </a:ext>
            </a:extLst>
          </p:cNvPr>
          <p:cNvCxnSpPr>
            <a:cxnSpLocks/>
          </p:cNvCxnSpPr>
          <p:nvPr/>
        </p:nvCxnSpPr>
        <p:spPr>
          <a:xfrm>
            <a:off x="2031101" y="4657297"/>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694629B-1ACB-56C3-61D0-1656FA825607}"/>
              </a:ext>
            </a:extLst>
          </p:cNvPr>
          <p:cNvSpPr txBox="1"/>
          <p:nvPr/>
        </p:nvSpPr>
        <p:spPr>
          <a:xfrm>
            <a:off x="2094707" y="4660943"/>
            <a:ext cx="4397746" cy="923330"/>
          </a:xfrm>
          <a:prstGeom prst="rect">
            <a:avLst/>
          </a:prstGeom>
          <a:noFill/>
        </p:spPr>
        <p:txBody>
          <a:bodyPr wrap="square" rtlCol="0">
            <a:spAutoFit/>
          </a:bodyPr>
          <a:lstStyle/>
          <a:p>
            <a:pPr marL="171450" indent="-171450">
              <a:buFont typeface="Arial" panose="020B0604020202020204" pitchFamily="34" charset="0"/>
              <a:buChar char="•"/>
            </a:pPr>
            <a:r>
              <a:rPr lang="en-GB" sz="900" dirty="0">
                <a:latin typeface="Raleway" pitchFamily="2" charset="77"/>
              </a:rPr>
              <a:t>Secured an All-India Rank of </a:t>
            </a:r>
            <a:r>
              <a:rPr lang="en-GB" sz="900" b="1" dirty="0">
                <a:latin typeface="Raleway" pitchFamily="2" charset="77"/>
              </a:rPr>
              <a:t>1010 </a:t>
            </a:r>
            <a:r>
              <a:rPr lang="en-GB" sz="900" dirty="0">
                <a:latin typeface="Raleway" pitchFamily="2" charset="77"/>
              </a:rPr>
              <a:t>in the Graduate Aptitude Test in Engineering (</a:t>
            </a:r>
            <a:r>
              <a:rPr lang="en-GB" sz="900" b="1" dirty="0">
                <a:latin typeface="Raleway" pitchFamily="2" charset="77"/>
              </a:rPr>
              <a:t>GATE</a:t>
            </a:r>
            <a:r>
              <a:rPr lang="en-GB" sz="900" dirty="0">
                <a:latin typeface="Raleway" pitchFamily="2" charset="77"/>
              </a:rPr>
              <a:t>) out of </a:t>
            </a:r>
            <a:r>
              <a:rPr lang="en-GB" sz="900" b="1" dirty="0">
                <a:latin typeface="Raleway" pitchFamily="2" charset="77"/>
              </a:rPr>
              <a:t>0.2 million</a:t>
            </a:r>
            <a:r>
              <a:rPr lang="en-GB" sz="900" dirty="0">
                <a:latin typeface="Raleway" pitchFamily="2" charset="77"/>
              </a:rPr>
              <a:t> candidates </a:t>
            </a:r>
          </a:p>
          <a:p>
            <a:pPr marL="171450" indent="-171450">
              <a:buFont typeface="Arial" panose="020B0604020202020204" pitchFamily="34" charset="0"/>
              <a:buChar char="•"/>
            </a:pPr>
            <a:r>
              <a:rPr lang="en-GB" sz="900" dirty="0">
                <a:latin typeface="Raleway" pitchFamily="2" charset="77"/>
              </a:rPr>
              <a:t>Achieved an All-State Rank of 4038 in West Bengal Joint Entrance Exam (</a:t>
            </a:r>
            <a:r>
              <a:rPr lang="en-GB" sz="900" b="1" dirty="0">
                <a:latin typeface="Raleway" pitchFamily="2" charset="77"/>
              </a:rPr>
              <a:t>WBJEE</a:t>
            </a:r>
            <a:r>
              <a:rPr lang="en-GB" sz="900" dirty="0">
                <a:latin typeface="Raleway" pitchFamily="2" charset="77"/>
              </a:rPr>
              <a:t>) among </a:t>
            </a:r>
            <a:r>
              <a:rPr lang="en-GB" sz="900" b="1" dirty="0">
                <a:latin typeface="Raleway" pitchFamily="2" charset="77"/>
              </a:rPr>
              <a:t>0.12 million </a:t>
            </a:r>
            <a:r>
              <a:rPr lang="en-GB" sz="900" dirty="0">
                <a:latin typeface="Raleway" pitchFamily="2" charset="77"/>
              </a:rPr>
              <a:t>candidates</a:t>
            </a:r>
          </a:p>
          <a:p>
            <a:pPr marL="171450" indent="-171450">
              <a:buFont typeface="Arial" panose="020B0604020202020204" pitchFamily="34" charset="0"/>
              <a:buChar char="•"/>
            </a:pPr>
            <a:r>
              <a:rPr lang="en-GB" sz="900" dirty="0">
                <a:latin typeface="Raleway" pitchFamily="2" charset="77"/>
              </a:rPr>
              <a:t>Awarded a grant of </a:t>
            </a:r>
            <a:r>
              <a:rPr lang="en-GB" sz="900" b="1" dirty="0">
                <a:latin typeface="Raleway" pitchFamily="2" charset="77"/>
              </a:rPr>
              <a:t>49 million</a:t>
            </a:r>
            <a:r>
              <a:rPr lang="en-GB" sz="900" dirty="0">
                <a:latin typeface="Raleway" pitchFamily="2" charset="77"/>
              </a:rPr>
              <a:t> computational hours on </a:t>
            </a:r>
            <a:r>
              <a:rPr lang="en-GB" sz="900" dirty="0" err="1">
                <a:latin typeface="Raleway" pitchFamily="2" charset="77"/>
              </a:rPr>
              <a:t>Snellius</a:t>
            </a:r>
            <a:r>
              <a:rPr lang="en-GB" sz="900" dirty="0">
                <a:latin typeface="Raleway" pitchFamily="2" charset="77"/>
              </a:rPr>
              <a:t> as part of a 5-members group</a:t>
            </a:r>
          </a:p>
        </p:txBody>
      </p:sp>
      <p:sp>
        <p:nvSpPr>
          <p:cNvPr id="15" name="TextBox 14">
            <a:extLst>
              <a:ext uri="{FF2B5EF4-FFF2-40B4-BE49-F238E27FC236}">
                <a16:creationId xmlns:a16="http://schemas.microsoft.com/office/drawing/2014/main" id="{8DF16939-F696-F70D-38C0-4DE2DDBA4694}"/>
              </a:ext>
            </a:extLst>
          </p:cNvPr>
          <p:cNvSpPr txBox="1"/>
          <p:nvPr/>
        </p:nvSpPr>
        <p:spPr>
          <a:xfrm>
            <a:off x="2031102" y="5722165"/>
            <a:ext cx="1433126" cy="307777"/>
          </a:xfrm>
          <a:prstGeom prst="rect">
            <a:avLst/>
          </a:prstGeom>
          <a:noFill/>
        </p:spPr>
        <p:txBody>
          <a:bodyPr wrap="square" rtlCol="0">
            <a:spAutoFit/>
          </a:bodyPr>
          <a:lstStyle/>
          <a:p>
            <a:r>
              <a:rPr lang="en-GB" sz="1400" dirty="0">
                <a:effectLst/>
                <a:latin typeface="Raleway" pitchFamily="2" charset="77"/>
              </a:rPr>
              <a:t>P</a:t>
            </a:r>
            <a:r>
              <a:rPr lang="en-GB" sz="1100" dirty="0">
                <a:effectLst/>
                <a:latin typeface="Raleway" pitchFamily="2" charset="77"/>
              </a:rPr>
              <a:t>UBLICATIONS</a:t>
            </a:r>
            <a:endParaRPr lang="en-GB" sz="1100" dirty="0">
              <a:effectLst/>
            </a:endParaRPr>
          </a:p>
        </p:txBody>
      </p:sp>
      <p:cxnSp>
        <p:nvCxnSpPr>
          <p:cNvPr id="20" name="Straight Connector 19">
            <a:extLst>
              <a:ext uri="{FF2B5EF4-FFF2-40B4-BE49-F238E27FC236}">
                <a16:creationId xmlns:a16="http://schemas.microsoft.com/office/drawing/2014/main" id="{EB76373F-C299-A40A-9E75-1D73B74FE575}"/>
              </a:ext>
            </a:extLst>
          </p:cNvPr>
          <p:cNvCxnSpPr>
            <a:cxnSpLocks/>
          </p:cNvCxnSpPr>
          <p:nvPr/>
        </p:nvCxnSpPr>
        <p:spPr>
          <a:xfrm>
            <a:off x="2031100" y="6029942"/>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5929EDC1-D52D-12B0-CA32-26624AA95369}"/>
              </a:ext>
            </a:extLst>
          </p:cNvPr>
          <p:cNvSpPr txBox="1"/>
          <p:nvPr/>
        </p:nvSpPr>
        <p:spPr>
          <a:xfrm>
            <a:off x="2094707" y="6035583"/>
            <a:ext cx="4397746" cy="1338828"/>
          </a:xfrm>
          <a:prstGeom prst="rect">
            <a:avLst/>
          </a:prstGeom>
          <a:noFill/>
        </p:spPr>
        <p:txBody>
          <a:bodyPr wrap="square" rtlCol="0">
            <a:spAutoFit/>
          </a:bodyPr>
          <a:lstStyle/>
          <a:p>
            <a:pPr marL="171450" indent="-171450">
              <a:buFont typeface="Arial" panose="020B0604020202020204" pitchFamily="34" charset="0"/>
              <a:buChar char="•"/>
            </a:pPr>
            <a:r>
              <a:rPr lang="en-GB" sz="900" dirty="0">
                <a:latin typeface="Raleway" pitchFamily="2" charset="77"/>
              </a:rPr>
              <a:t>A. Ghosh,  A. Gabbana, H. </a:t>
            </a:r>
            <a:r>
              <a:rPr lang="en-GB" sz="900" dirty="0" err="1">
                <a:latin typeface="Raleway" pitchFamily="2" charset="77"/>
              </a:rPr>
              <a:t>Wijshoff</a:t>
            </a:r>
            <a:r>
              <a:rPr lang="en-GB" sz="900" dirty="0">
                <a:latin typeface="Raleway" pitchFamily="2" charset="77"/>
              </a:rPr>
              <a:t>,  and F. Toschi, Effective Force Stabilising Technique for the Immersed Boundary Method, Communications in Computational Physics 33, 349–366 (2023) 🔗 </a:t>
            </a:r>
            <a:r>
              <a:rPr lang="en-GB" sz="900" dirty="0">
                <a:latin typeface="Raleway" pitchFamily="2" charset="77"/>
                <a:hlinkClick r:id="rId2">
                  <a:extLst>
                    <a:ext uri="{A12FA001-AC4F-418D-AE19-62706E023703}">
                      <ahyp:hlinkClr xmlns:ahyp="http://schemas.microsoft.com/office/drawing/2018/hyperlinkcolor" val="tx"/>
                    </a:ext>
                  </a:extLst>
                </a:hlinkClick>
              </a:rPr>
              <a:t>link</a:t>
            </a:r>
            <a:endParaRPr lang="en-GB" sz="900" dirty="0">
              <a:latin typeface="Raleway" pitchFamily="2" charset="77"/>
            </a:endParaRPr>
          </a:p>
          <a:p>
            <a:pPr marL="171450" indent="-171450">
              <a:buFont typeface="Arial" panose="020B0604020202020204" pitchFamily="34" charset="0"/>
              <a:buChar char="•"/>
            </a:pPr>
            <a:r>
              <a:rPr lang="en-GB" sz="900" dirty="0">
                <a:latin typeface="Raleway" pitchFamily="2" charset="77"/>
              </a:rPr>
              <a:t>A. Ghosh, S. </a:t>
            </a:r>
            <a:r>
              <a:rPr lang="en-GB" sz="900" dirty="0" err="1">
                <a:latin typeface="Raleway" pitchFamily="2" charset="77"/>
              </a:rPr>
              <a:t>Majumber</a:t>
            </a:r>
            <a:r>
              <a:rPr lang="en-GB" sz="900" dirty="0">
                <a:latin typeface="Raleway" pitchFamily="2" charset="77"/>
              </a:rPr>
              <a:t>, G. Natarajan, and D. N. </a:t>
            </a:r>
            <a:r>
              <a:rPr lang="en-GB" sz="900" dirty="0" err="1">
                <a:latin typeface="Raleway" pitchFamily="2" charset="77"/>
              </a:rPr>
              <a:t>Basu</a:t>
            </a:r>
            <a:r>
              <a:rPr lang="en-GB" sz="900" dirty="0">
                <a:latin typeface="Raleway" pitchFamily="2" charset="77"/>
              </a:rPr>
              <a:t>, Comparative Study of Two Immersed Boundary Approaches in the Lattice Boltzmann Framework, Proceedings of the 7th International and 45th National Conference on Fluid Mechanics and Fluid Power (FMFP), (2018) 🔗 </a:t>
            </a:r>
            <a:r>
              <a:rPr lang="en-GB" sz="900" dirty="0">
                <a:latin typeface="Raleway" pitchFamily="2" charset="77"/>
                <a:hlinkClick r:id="rId3">
                  <a:extLst>
                    <a:ext uri="{A12FA001-AC4F-418D-AE19-62706E023703}">
                      <ahyp:hlinkClr xmlns:ahyp="http://schemas.microsoft.com/office/drawing/2018/hyperlinkcolor" val="tx"/>
                    </a:ext>
                  </a:extLst>
                </a:hlinkClick>
              </a:rPr>
              <a:t>link</a:t>
            </a:r>
            <a:endParaRPr lang="en-GB" sz="900" dirty="0">
              <a:latin typeface="Raleway" pitchFamily="2" charset="77"/>
            </a:endParaRPr>
          </a:p>
          <a:p>
            <a:pPr marL="171450" indent="-171450">
              <a:buFont typeface="Arial" panose="020B0604020202020204" pitchFamily="34" charset="0"/>
              <a:buChar char="•"/>
            </a:pPr>
            <a:r>
              <a:rPr lang="en-GB" sz="900" dirty="0">
                <a:latin typeface="Raleway" pitchFamily="2" charset="77"/>
              </a:rPr>
              <a:t>The list of publications can be found on 🔗 </a:t>
            </a:r>
            <a:r>
              <a:rPr lang="en-GB" sz="900" dirty="0">
                <a:latin typeface="Raleway" pitchFamily="2" charset="77"/>
                <a:hlinkClick r:id="rId4">
                  <a:extLst>
                    <a:ext uri="{A12FA001-AC4F-418D-AE19-62706E023703}">
                      <ahyp:hlinkClr xmlns:ahyp="http://schemas.microsoft.com/office/drawing/2018/hyperlinkcolor" val="tx"/>
                    </a:ext>
                  </a:extLst>
                </a:hlinkClick>
              </a:rPr>
              <a:t>GoogleScholar/ArnabGhosh</a:t>
            </a:r>
            <a:endParaRPr lang="en-GB" sz="900" dirty="0">
              <a:latin typeface="Raleway" pitchFamily="2" charset="77"/>
            </a:endParaRPr>
          </a:p>
          <a:p>
            <a:pPr marL="171450" indent="-171450">
              <a:buFont typeface="Arial" panose="020B0604020202020204" pitchFamily="34" charset="0"/>
              <a:buChar char="•"/>
            </a:pPr>
            <a:r>
              <a:rPr lang="en-GB" sz="900" dirty="0">
                <a:latin typeface="Raleway" pitchFamily="2" charset="77"/>
              </a:rPr>
              <a:t>Contact information of referees can be provided upon request </a:t>
            </a:r>
          </a:p>
        </p:txBody>
      </p:sp>
      <p:sp>
        <p:nvSpPr>
          <p:cNvPr id="32" name="TextBox 31">
            <a:extLst>
              <a:ext uri="{FF2B5EF4-FFF2-40B4-BE49-F238E27FC236}">
                <a16:creationId xmlns:a16="http://schemas.microsoft.com/office/drawing/2014/main" id="{2EF18D32-E64B-D38D-66E7-38C5A1CE4158}"/>
              </a:ext>
            </a:extLst>
          </p:cNvPr>
          <p:cNvSpPr txBox="1"/>
          <p:nvPr/>
        </p:nvSpPr>
        <p:spPr>
          <a:xfrm>
            <a:off x="2031101" y="7479178"/>
            <a:ext cx="2080071" cy="307777"/>
          </a:xfrm>
          <a:prstGeom prst="rect">
            <a:avLst/>
          </a:prstGeom>
          <a:noFill/>
        </p:spPr>
        <p:txBody>
          <a:bodyPr wrap="square" rtlCol="0">
            <a:spAutoFit/>
          </a:bodyPr>
          <a:lstStyle/>
          <a:p>
            <a:r>
              <a:rPr lang="en-GB" sz="1400" dirty="0">
                <a:effectLst/>
                <a:latin typeface="Raleway" pitchFamily="2" charset="77"/>
              </a:rPr>
              <a:t>L</a:t>
            </a:r>
            <a:r>
              <a:rPr lang="en-GB" sz="1100" dirty="0">
                <a:effectLst/>
                <a:latin typeface="Raleway" pitchFamily="2" charset="77"/>
              </a:rPr>
              <a:t>ANGUAGE </a:t>
            </a:r>
            <a:r>
              <a:rPr lang="en-GB" sz="1400" dirty="0">
                <a:effectLst/>
                <a:latin typeface="Raleway" pitchFamily="2" charset="77"/>
              </a:rPr>
              <a:t>P</a:t>
            </a:r>
            <a:r>
              <a:rPr lang="en-GB" sz="1100" dirty="0">
                <a:effectLst/>
                <a:latin typeface="Raleway" pitchFamily="2" charset="77"/>
              </a:rPr>
              <a:t>ROFICIENCY</a:t>
            </a:r>
            <a:endParaRPr lang="en-GB" sz="1100" dirty="0">
              <a:effectLst/>
            </a:endParaRPr>
          </a:p>
        </p:txBody>
      </p:sp>
      <p:cxnSp>
        <p:nvCxnSpPr>
          <p:cNvPr id="36" name="Straight Connector 35">
            <a:extLst>
              <a:ext uri="{FF2B5EF4-FFF2-40B4-BE49-F238E27FC236}">
                <a16:creationId xmlns:a16="http://schemas.microsoft.com/office/drawing/2014/main" id="{3A2668B8-DEA6-F796-4B86-A56D2E675E50}"/>
              </a:ext>
            </a:extLst>
          </p:cNvPr>
          <p:cNvCxnSpPr>
            <a:cxnSpLocks/>
          </p:cNvCxnSpPr>
          <p:nvPr/>
        </p:nvCxnSpPr>
        <p:spPr>
          <a:xfrm>
            <a:off x="2031100" y="7786955"/>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95430F98-979B-7BFC-CFDF-3B3CC93C4925}"/>
              </a:ext>
            </a:extLst>
          </p:cNvPr>
          <p:cNvSpPr txBox="1"/>
          <p:nvPr/>
        </p:nvSpPr>
        <p:spPr>
          <a:xfrm>
            <a:off x="2094707" y="7792596"/>
            <a:ext cx="4397746" cy="646331"/>
          </a:xfrm>
          <a:prstGeom prst="rect">
            <a:avLst/>
          </a:prstGeom>
          <a:noFill/>
        </p:spPr>
        <p:txBody>
          <a:bodyPr wrap="square" rtlCol="0">
            <a:spAutoFit/>
          </a:bodyPr>
          <a:lstStyle/>
          <a:p>
            <a:pPr marL="171450" indent="-171450">
              <a:buFont typeface="Arial" panose="020B0604020202020204" pitchFamily="34" charset="0"/>
              <a:buChar char="•"/>
            </a:pPr>
            <a:r>
              <a:rPr lang="en-GB" sz="900" dirty="0">
                <a:latin typeface="Raleway" pitchFamily="2" charset="77"/>
              </a:rPr>
              <a:t>English (TOEFL 109)</a:t>
            </a:r>
          </a:p>
          <a:p>
            <a:pPr marL="171450" indent="-171450">
              <a:buFont typeface="Arial" panose="020B0604020202020204" pitchFamily="34" charset="0"/>
              <a:buChar char="•"/>
            </a:pPr>
            <a:r>
              <a:rPr lang="en-GB" sz="900" dirty="0">
                <a:latin typeface="Raleway" pitchFamily="2" charset="77"/>
              </a:rPr>
              <a:t>Bengali (native)</a:t>
            </a:r>
          </a:p>
          <a:p>
            <a:pPr marL="171450" indent="-171450">
              <a:buFont typeface="Arial" panose="020B0604020202020204" pitchFamily="34" charset="0"/>
              <a:buChar char="•"/>
            </a:pPr>
            <a:r>
              <a:rPr lang="en-GB" sz="900" dirty="0">
                <a:latin typeface="Raleway" pitchFamily="2" charset="77"/>
              </a:rPr>
              <a:t>Hindi (native)</a:t>
            </a:r>
          </a:p>
          <a:p>
            <a:pPr marL="171450" indent="-171450">
              <a:buFont typeface="Arial" panose="020B0604020202020204" pitchFamily="34" charset="0"/>
              <a:buChar char="•"/>
            </a:pPr>
            <a:r>
              <a:rPr lang="en-GB" sz="900" dirty="0">
                <a:latin typeface="Raleway" pitchFamily="2" charset="77"/>
              </a:rPr>
              <a:t>Dutch (A0)</a:t>
            </a:r>
          </a:p>
        </p:txBody>
      </p:sp>
      <p:pic>
        <p:nvPicPr>
          <p:cNvPr id="2097" name="Picture 2096">
            <a:extLst>
              <a:ext uri="{FF2B5EF4-FFF2-40B4-BE49-F238E27FC236}">
                <a16:creationId xmlns:a16="http://schemas.microsoft.com/office/drawing/2014/main" id="{2706BCE2-7B05-636D-2134-6DEB7F5AF907}"/>
              </a:ext>
            </a:extLst>
          </p:cNvPr>
          <p:cNvPicPr>
            <a:picLocks noChangeAspect="1"/>
          </p:cNvPicPr>
          <p:nvPr/>
        </p:nvPicPr>
        <p:blipFill rotWithShape="1">
          <a:blip r:embed="rId5">
            <a:alphaModFix amt="85000"/>
          </a:blip>
          <a:srcRect l="14319" r="624"/>
          <a:stretch/>
        </p:blipFill>
        <p:spPr>
          <a:xfrm rot="16200000">
            <a:off x="-1167072" y="6628190"/>
            <a:ext cx="4247011" cy="1720491"/>
          </a:xfrm>
          <a:prstGeom prst="rect">
            <a:avLst/>
          </a:prstGeom>
        </p:spPr>
      </p:pic>
      <p:pic>
        <p:nvPicPr>
          <p:cNvPr id="17" name="Picture 16">
            <a:extLst>
              <a:ext uri="{FF2B5EF4-FFF2-40B4-BE49-F238E27FC236}">
                <a16:creationId xmlns:a16="http://schemas.microsoft.com/office/drawing/2014/main" id="{8431D66D-0018-EBD1-E725-56DD14951CA6}"/>
              </a:ext>
            </a:extLst>
          </p:cNvPr>
          <p:cNvPicPr>
            <a:picLocks noChangeAspect="1"/>
          </p:cNvPicPr>
          <p:nvPr/>
        </p:nvPicPr>
        <p:blipFill rotWithShape="1">
          <a:blip r:embed="rId6">
            <a:alphaModFix amt="85000"/>
          </a:blip>
          <a:srcRect l="809" t="2282" r="856" b="2514"/>
          <a:stretch/>
        </p:blipFill>
        <p:spPr>
          <a:xfrm rot="16200000">
            <a:off x="-834453" y="2447205"/>
            <a:ext cx="3581774" cy="1720491"/>
          </a:xfrm>
          <a:prstGeom prst="rect">
            <a:avLst/>
          </a:prstGeom>
        </p:spPr>
      </p:pic>
      <p:sp>
        <p:nvSpPr>
          <p:cNvPr id="11" name="TextBox 10">
            <a:extLst>
              <a:ext uri="{FF2B5EF4-FFF2-40B4-BE49-F238E27FC236}">
                <a16:creationId xmlns:a16="http://schemas.microsoft.com/office/drawing/2014/main" id="{19FC381C-FB49-D3E5-FDEF-CA66447D7A4C}"/>
              </a:ext>
            </a:extLst>
          </p:cNvPr>
          <p:cNvSpPr txBox="1"/>
          <p:nvPr/>
        </p:nvSpPr>
        <p:spPr>
          <a:xfrm rot="16200000">
            <a:off x="462659" y="8274021"/>
            <a:ext cx="2374368" cy="230832"/>
          </a:xfrm>
          <a:prstGeom prst="rect">
            <a:avLst/>
          </a:prstGeom>
          <a:noFill/>
        </p:spPr>
        <p:txBody>
          <a:bodyPr wrap="none" rtlCol="0">
            <a:spAutoFit/>
          </a:bodyPr>
          <a:lstStyle/>
          <a:p>
            <a:r>
              <a:rPr lang="en-GB" sz="900" dirty="0">
                <a:solidFill>
                  <a:schemeClr val="tx1">
                    <a:alpha val="50257"/>
                  </a:schemeClr>
                </a:solidFill>
                <a:latin typeface="Raleway" pitchFamily="2" charset="77"/>
              </a:rPr>
              <a:t>Liquid jetting with fully resolved particles</a:t>
            </a:r>
          </a:p>
        </p:txBody>
      </p:sp>
      <p:sp>
        <p:nvSpPr>
          <p:cNvPr id="12" name="TextBox 11">
            <a:extLst>
              <a:ext uri="{FF2B5EF4-FFF2-40B4-BE49-F238E27FC236}">
                <a16:creationId xmlns:a16="http://schemas.microsoft.com/office/drawing/2014/main" id="{6ED99F4B-16CC-7AF7-007F-CD961FAF4B83}"/>
              </a:ext>
            </a:extLst>
          </p:cNvPr>
          <p:cNvSpPr txBox="1"/>
          <p:nvPr/>
        </p:nvSpPr>
        <p:spPr>
          <a:xfrm rot="16200000">
            <a:off x="968406" y="4260007"/>
            <a:ext cx="1362874" cy="230832"/>
          </a:xfrm>
          <a:prstGeom prst="rect">
            <a:avLst/>
          </a:prstGeom>
          <a:noFill/>
        </p:spPr>
        <p:txBody>
          <a:bodyPr wrap="none" rtlCol="0">
            <a:spAutoFit/>
          </a:bodyPr>
          <a:lstStyle/>
          <a:p>
            <a:r>
              <a:rPr lang="en-GB" sz="900" dirty="0">
                <a:solidFill>
                  <a:schemeClr val="bg1">
                    <a:alpha val="50257"/>
                  </a:schemeClr>
                </a:solidFill>
                <a:latin typeface="Raleway" pitchFamily="2" charset="77"/>
              </a:rPr>
              <a:t>Sedimenting flat plate</a:t>
            </a:r>
          </a:p>
        </p:txBody>
      </p:sp>
    </p:spTree>
    <p:extLst>
      <p:ext uri="{BB962C8B-B14F-4D97-AF65-F5344CB8AC3E}">
        <p14:creationId xmlns:p14="http://schemas.microsoft.com/office/powerpoint/2010/main" val="2781570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2055B0-E9F8-7435-BDC3-635E1956517A}"/>
              </a:ext>
            </a:extLst>
          </p:cNvPr>
          <p:cNvPicPr>
            <a:picLocks noChangeAspect="1"/>
          </p:cNvPicPr>
          <p:nvPr/>
        </p:nvPicPr>
        <p:blipFill>
          <a:blip r:embed="rId2"/>
          <a:stretch>
            <a:fillRect/>
          </a:stretch>
        </p:blipFill>
        <p:spPr>
          <a:xfrm>
            <a:off x="0" y="100533"/>
            <a:ext cx="6858000" cy="9704934"/>
          </a:xfrm>
          <a:prstGeom prst="rect">
            <a:avLst/>
          </a:prstGeom>
        </p:spPr>
      </p:pic>
      <p:sp>
        <p:nvSpPr>
          <p:cNvPr id="12" name="Oval 11">
            <a:extLst>
              <a:ext uri="{FF2B5EF4-FFF2-40B4-BE49-F238E27FC236}">
                <a16:creationId xmlns:a16="http://schemas.microsoft.com/office/drawing/2014/main" id="{19CC4396-095F-FF79-532B-C5A728A96FA0}"/>
              </a:ext>
            </a:extLst>
          </p:cNvPr>
          <p:cNvSpPr/>
          <p:nvPr/>
        </p:nvSpPr>
        <p:spPr>
          <a:xfrm>
            <a:off x="5387833" y="-270247"/>
            <a:ext cx="1235509" cy="1235509"/>
          </a:xfrm>
          <a:prstGeom prst="ellipse">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5" name="Picture 14" descr="A person in a red jacket&#10;&#10;Description automatically generated">
            <a:extLst>
              <a:ext uri="{FF2B5EF4-FFF2-40B4-BE49-F238E27FC236}">
                <a16:creationId xmlns:a16="http://schemas.microsoft.com/office/drawing/2014/main" id="{16ED4BED-D7C1-F683-520D-C4D3FD1D73DA}"/>
              </a:ext>
            </a:extLst>
          </p:cNvPr>
          <p:cNvPicPr>
            <a:picLocks noChangeAspect="1"/>
          </p:cNvPicPr>
          <p:nvPr/>
        </p:nvPicPr>
        <p:blipFill>
          <a:blip r:embed="rId4">
            <a:alphaModFix amt="44000"/>
          </a:blip>
          <a:stretch>
            <a:fillRect/>
          </a:stretch>
        </p:blipFill>
        <p:spPr>
          <a:xfrm>
            <a:off x="234658" y="0"/>
            <a:ext cx="1235509" cy="1235509"/>
          </a:xfrm>
          <a:prstGeom prst="rect">
            <a:avLst/>
          </a:prstGeom>
        </p:spPr>
      </p:pic>
    </p:spTree>
    <p:extLst>
      <p:ext uri="{BB962C8B-B14F-4D97-AF65-F5344CB8AC3E}">
        <p14:creationId xmlns:p14="http://schemas.microsoft.com/office/powerpoint/2010/main" val="253876638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8074</TotalTime>
  <Words>1699</Words>
  <Application>Microsoft Macintosh PowerPoint</Application>
  <PresentationFormat>A4 Paper (210x297 mm)</PresentationFormat>
  <Paragraphs>240</Paragraphs>
  <Slides>5</Slides>
  <Notes>0</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Calibri Light</vt:lpstr>
      <vt:lpstr>Courier</vt:lpstr>
      <vt:lpstr>Courier New</vt:lpstr>
      <vt:lpstr>Raleway</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Ghosh, Arnab</dc:creator>
  <cp:lastModifiedBy>Ghosh, Arnab</cp:lastModifiedBy>
  <cp:revision>147</cp:revision>
  <dcterms:created xsi:type="dcterms:W3CDTF">2023-08-23T22:43:11Z</dcterms:created>
  <dcterms:modified xsi:type="dcterms:W3CDTF">2023-08-31T08:35:29Z</dcterms:modified>
</cp:coreProperties>
</file>

<file path=docProps/thumbnail.jpeg>
</file>